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14"/>
  </p:notesMasterIdLst>
  <p:sldIdLst>
    <p:sldId id="256" r:id="rId4"/>
    <p:sldId id="273" r:id="rId5"/>
    <p:sldId id="274" r:id="rId6"/>
    <p:sldId id="300" r:id="rId7"/>
    <p:sldId id="294" r:id="rId8"/>
    <p:sldId id="299" r:id="rId9"/>
    <p:sldId id="301" r:id="rId10"/>
    <p:sldId id="261" r:id="rId11"/>
    <p:sldId id="276" r:id="rId12"/>
    <p:sldId id="262" r:id="rId13"/>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A7BD"/>
    <a:srgbClr val="69B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5497" autoAdjust="0"/>
  </p:normalViewPr>
  <p:slideViewPr>
    <p:cSldViewPr>
      <p:cViewPr varScale="1">
        <p:scale>
          <a:sx n="129" d="100"/>
          <a:sy n="129" d="100"/>
        </p:scale>
        <p:origin x="2700"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presProps" Target="pres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B428EB-F3A7-4A96-BB1D-43FE156CDB2B}" type="datetimeFigureOut">
              <a:rPr lang="ko-KR" altLang="en-US" smtClean="0"/>
              <a:t>2018-12-01</a:t>
            </a:fld>
            <a:endParaRPr lang="ko-KR" alt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4F3882-DEFD-4E72-8E13-72C60FD89A16}" type="slidenum">
              <a:rPr lang="ko-KR" altLang="en-US" smtClean="0"/>
              <a:t>‹#›</a:t>
            </a:fld>
            <a:endParaRPr lang="ko-KR" altLang="en-US" dirty="0"/>
          </a:p>
        </p:txBody>
      </p:sp>
    </p:spTree>
    <p:extLst>
      <p:ext uri="{BB962C8B-B14F-4D97-AF65-F5344CB8AC3E}">
        <p14:creationId xmlns:p14="http://schemas.microsoft.com/office/powerpoint/2010/main" val="325670693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pt-BR" dirty="0"/>
              <a:t>Com o MONITORAMENTO é possível acompanhar o mercado de negociações de forma simples e prática, pois o mercado de </a:t>
            </a:r>
            <a:r>
              <a:rPr lang="pt-BR" dirty="0" err="1"/>
              <a:t>criptomoedas</a:t>
            </a:r>
            <a:r>
              <a:rPr lang="pt-BR" dirty="0"/>
              <a:t> é muito volátil, fazendo com que máquinas executem melhor essa tarefa.</a:t>
            </a:r>
          </a:p>
          <a:p>
            <a:pPr marL="171450" indent="-171450">
              <a:buFontTx/>
              <a:buChar char="-"/>
            </a:pPr>
            <a:r>
              <a:rPr lang="pt-BR" dirty="0"/>
              <a:t>Comunicação com o CHATBOT possibilita ao usuário um meio de comunicação fácil´, prático e que já é usado no dia a dia. Utilizando uma plataforma de troca de mensagem juntamente com om </a:t>
            </a:r>
            <a:r>
              <a:rPr lang="pt-BR" dirty="0" err="1"/>
              <a:t>bot</a:t>
            </a:r>
            <a:r>
              <a:rPr lang="pt-BR" dirty="0"/>
              <a:t> é muito usual no dia-a-dia.</a:t>
            </a:r>
          </a:p>
          <a:p>
            <a:pPr marL="171450" indent="-171450">
              <a:buFontTx/>
              <a:buChar char="-"/>
            </a:pPr>
            <a:r>
              <a:rPr lang="pt-BR" dirty="0"/>
              <a:t>Compra e venda AUTOMATIZADA, facilita o ganho de lucros do usuário caso o mercado esteja muito concorrido. Pois, apenas com um click o usuário pode aceitar ou não uma ordem de negociação enviada. Seja de compra ou venda de ativos.</a:t>
            </a:r>
          </a:p>
        </p:txBody>
      </p:sp>
      <p:sp>
        <p:nvSpPr>
          <p:cNvPr id="4" name="Slide Number Placeholder 3"/>
          <p:cNvSpPr>
            <a:spLocks noGrp="1"/>
          </p:cNvSpPr>
          <p:nvPr>
            <p:ph type="sldNum" sz="quarter" idx="10"/>
          </p:nvPr>
        </p:nvSpPr>
        <p:spPr/>
        <p:txBody>
          <a:bodyPr/>
          <a:lstStyle/>
          <a:p>
            <a:fld id="{5C4F3882-DEFD-4E72-8E13-72C60FD89A16}" type="slidenum">
              <a:rPr lang="ko-KR" altLang="en-US" smtClean="0"/>
              <a:t>2</a:t>
            </a:fld>
            <a:endParaRPr lang="ko-KR" altLang="en-US" dirty="0"/>
          </a:p>
        </p:txBody>
      </p:sp>
    </p:spTree>
    <p:extLst>
      <p:ext uri="{BB962C8B-B14F-4D97-AF65-F5344CB8AC3E}">
        <p14:creationId xmlns:p14="http://schemas.microsoft.com/office/powerpoint/2010/main" val="925018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pt-BR" altLang="ko-KR" b="1" dirty="0"/>
              <a:t>Mercado</a:t>
            </a:r>
          </a:p>
          <a:p>
            <a:pPr marL="628650" lvl="1" indent="-171450">
              <a:buFontTx/>
              <a:buChar char="-"/>
            </a:pPr>
            <a:r>
              <a:rPr lang="pt-BR" altLang="ko-KR" dirty="0"/>
              <a:t>O mercado de </a:t>
            </a:r>
            <a:r>
              <a:rPr lang="pt-BR" altLang="ko-KR" dirty="0" err="1"/>
              <a:t>criptomoedas</a:t>
            </a:r>
            <a:r>
              <a:rPr lang="pt-BR" altLang="ko-KR" dirty="0"/>
              <a:t> é extremamente volátil fazendo que seja cansativo o acompanhamento e as vezes impossível.</a:t>
            </a:r>
          </a:p>
          <a:p>
            <a:pPr marL="628650" lvl="1" indent="-171450">
              <a:buFontTx/>
              <a:buChar char="-"/>
            </a:pPr>
            <a:r>
              <a:rPr lang="pt-BR" altLang="ko-KR" dirty="0"/>
              <a:t>Utilizando um software que acompanha esses valores todos os dias de tempo em tempo e avisa quando ha boas oportunidades.</a:t>
            </a:r>
          </a:p>
          <a:p>
            <a:pPr marL="628650" lvl="1" indent="-171450">
              <a:buFontTx/>
              <a:buChar char="-"/>
            </a:pPr>
            <a:endParaRPr lang="pt-BR" altLang="ko-KR" dirty="0"/>
          </a:p>
          <a:p>
            <a:pPr marL="0" indent="0">
              <a:buFontTx/>
              <a:buNone/>
            </a:pPr>
            <a:endParaRPr lang="pt-BR" altLang="ko-KR" dirty="0"/>
          </a:p>
          <a:p>
            <a:pPr marL="171450" marR="0" lvl="0" indent="-171450" algn="l" defTabSz="914400" rtl="0" eaLnBrk="1" fontAlgn="auto" latinLnBrk="1" hangingPunct="1">
              <a:lnSpc>
                <a:spcPct val="100000"/>
              </a:lnSpc>
              <a:spcBef>
                <a:spcPts val="0"/>
              </a:spcBef>
              <a:spcAft>
                <a:spcPts val="0"/>
              </a:spcAft>
              <a:buClrTx/>
              <a:buSzTx/>
              <a:buFontTx/>
              <a:buChar char="-"/>
              <a:tabLst/>
              <a:defRPr/>
            </a:pPr>
            <a:r>
              <a:rPr lang="pt-BR" altLang="ko-KR" b="1" dirty="0"/>
              <a:t>Indicadores,</a:t>
            </a:r>
            <a:r>
              <a:rPr lang="ko-KR" altLang="pt-BR" b="1" dirty="0"/>
              <a:t> </a:t>
            </a:r>
            <a:r>
              <a:rPr lang="pt-BR" altLang="ko-KR" b="1" dirty="0"/>
              <a:t>cálculos</a:t>
            </a:r>
            <a:r>
              <a:rPr lang="ko-KR" altLang="pt-BR" b="1" dirty="0"/>
              <a:t> </a:t>
            </a:r>
            <a:r>
              <a:rPr lang="pt-BR" altLang="ko-KR" b="1" dirty="0"/>
              <a:t>matemáticos.</a:t>
            </a:r>
            <a:r>
              <a:rPr lang="ko-KR" altLang="pt-BR" b="1" dirty="0"/>
              <a:t> </a:t>
            </a:r>
            <a:endParaRPr lang="pt-BR" altLang="ko-KR" b="1" dirty="0"/>
          </a:p>
          <a:p>
            <a:pPr marL="628650" marR="0" lvl="1" indent="-171450" algn="l" defTabSz="914400" rtl="0" eaLnBrk="1" fontAlgn="auto" latinLnBrk="1" hangingPunct="1">
              <a:lnSpc>
                <a:spcPct val="100000"/>
              </a:lnSpc>
              <a:spcBef>
                <a:spcPts val="0"/>
              </a:spcBef>
              <a:spcAft>
                <a:spcPts val="0"/>
              </a:spcAft>
              <a:buClrTx/>
              <a:buSzTx/>
              <a:buFontTx/>
              <a:buChar char="-"/>
              <a:tabLst/>
              <a:defRPr/>
            </a:pPr>
            <a:r>
              <a:rPr lang="en-US" altLang="ko-KR" sz="1200" dirty="0" err="1">
                <a:solidFill>
                  <a:schemeClr val="bg1"/>
                </a:solidFill>
                <a:cs typeface="Arial" pitchFamily="34" charset="0"/>
              </a:rPr>
              <a:t>Cálculos</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matemáticos</a:t>
            </a:r>
            <a:r>
              <a:rPr lang="en-US" altLang="ko-KR" sz="1200" dirty="0">
                <a:solidFill>
                  <a:schemeClr val="bg1"/>
                </a:solidFill>
                <a:cs typeface="Arial" pitchFamily="34" charset="0"/>
              </a:rPr>
              <a:t> que </a:t>
            </a:r>
            <a:r>
              <a:rPr lang="en-US" altLang="ko-KR" sz="1200" dirty="0" err="1">
                <a:solidFill>
                  <a:schemeClr val="bg1"/>
                </a:solidFill>
                <a:cs typeface="Arial" pitchFamily="34" charset="0"/>
              </a:rPr>
              <a:t>tentam</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identificar</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padrões</a:t>
            </a:r>
            <a:r>
              <a:rPr lang="en-US" altLang="ko-KR" sz="1200" dirty="0">
                <a:solidFill>
                  <a:schemeClr val="bg1"/>
                </a:solidFill>
                <a:cs typeface="Arial" pitchFamily="34" charset="0"/>
              </a:rPr>
              <a:t> no </a:t>
            </a:r>
            <a:r>
              <a:rPr lang="en-US" altLang="ko-KR" sz="1200" dirty="0" err="1">
                <a:solidFill>
                  <a:schemeClr val="bg1"/>
                </a:solidFill>
                <a:cs typeface="Arial" pitchFamily="34" charset="0"/>
              </a:rPr>
              <a:t>comportamento</a:t>
            </a:r>
            <a:r>
              <a:rPr lang="en-US" altLang="ko-KR" sz="1200" dirty="0">
                <a:solidFill>
                  <a:schemeClr val="bg1"/>
                </a:solidFill>
                <a:cs typeface="Arial" pitchFamily="34" charset="0"/>
              </a:rPr>
              <a:t> de um </a:t>
            </a:r>
            <a:r>
              <a:rPr lang="en-US" altLang="ko-KR" sz="1200" dirty="0" err="1">
                <a:solidFill>
                  <a:schemeClr val="bg1"/>
                </a:solidFill>
                <a:cs typeface="Arial" pitchFamily="34" charset="0"/>
              </a:rPr>
              <a:t>ativo</a:t>
            </a:r>
            <a:r>
              <a:rPr lang="en-US" altLang="ko-KR" sz="1200" dirty="0">
                <a:solidFill>
                  <a:schemeClr val="bg1"/>
                </a:solidFill>
                <a:cs typeface="Arial" pitchFamily="34" charset="0"/>
              </a:rPr>
              <a:t>. </a:t>
            </a:r>
          </a:p>
          <a:p>
            <a:pPr marL="1085850" marR="0" lvl="2" indent="-171450" algn="l" defTabSz="914400" rtl="0" eaLnBrk="1" fontAlgn="auto" latinLnBrk="1" hangingPunct="1">
              <a:lnSpc>
                <a:spcPct val="100000"/>
              </a:lnSpc>
              <a:spcBef>
                <a:spcPts val="0"/>
              </a:spcBef>
              <a:spcAft>
                <a:spcPts val="0"/>
              </a:spcAft>
              <a:buClrTx/>
              <a:buSzTx/>
              <a:buFontTx/>
              <a:buChar char="-"/>
              <a:tabLst/>
              <a:defRPr/>
            </a:pPr>
            <a:r>
              <a:rPr lang="en-US" altLang="ko-KR" sz="1200" i="1" u="none" dirty="0" err="1">
                <a:solidFill>
                  <a:schemeClr val="bg1"/>
                </a:solidFill>
                <a:cs typeface="Arial" pitchFamily="34" charset="0"/>
              </a:rPr>
              <a:t>Sempre</a:t>
            </a:r>
            <a:r>
              <a:rPr lang="en-US" altLang="ko-KR" sz="1200" i="1" u="none" dirty="0">
                <a:solidFill>
                  <a:schemeClr val="bg1"/>
                </a:solidFill>
                <a:cs typeface="Arial" pitchFamily="34" charset="0"/>
              </a:rPr>
              <a:t> que o </a:t>
            </a:r>
            <a:r>
              <a:rPr lang="en-US" altLang="ko-KR" sz="1200" i="1" u="none" dirty="0" err="1">
                <a:solidFill>
                  <a:schemeClr val="bg1"/>
                </a:solidFill>
                <a:cs typeface="Arial" pitchFamily="34" charset="0"/>
              </a:rPr>
              <a:t>preço</a:t>
            </a:r>
            <a:r>
              <a:rPr lang="en-US" altLang="ko-KR" sz="1200" i="1" u="none" dirty="0">
                <a:solidFill>
                  <a:schemeClr val="bg1"/>
                </a:solidFill>
                <a:cs typeface="Arial" pitchFamily="34" charset="0"/>
              </a:rPr>
              <a:t> </a:t>
            </a:r>
            <a:r>
              <a:rPr lang="en-US" altLang="ko-KR" sz="1200" i="1" u="none" dirty="0" err="1">
                <a:solidFill>
                  <a:schemeClr val="bg1"/>
                </a:solidFill>
                <a:cs typeface="Arial" pitchFamily="34" charset="0"/>
              </a:rPr>
              <a:t>desta</a:t>
            </a:r>
            <a:r>
              <a:rPr lang="en-US" altLang="ko-KR" sz="1200" i="1" u="none" dirty="0">
                <a:solidFill>
                  <a:schemeClr val="bg1"/>
                </a:solidFill>
                <a:cs typeface="Arial" pitchFamily="34" charset="0"/>
              </a:rPr>
              <a:t> </a:t>
            </a:r>
            <a:r>
              <a:rPr lang="en-US" altLang="ko-KR" sz="1200" i="1" u="none" dirty="0" err="1">
                <a:solidFill>
                  <a:schemeClr val="bg1"/>
                </a:solidFill>
                <a:cs typeface="Arial" pitchFamily="34" charset="0"/>
              </a:rPr>
              <a:t>ação</a:t>
            </a:r>
            <a:r>
              <a:rPr lang="en-US" altLang="ko-KR" sz="1200" i="1" u="none" dirty="0">
                <a:solidFill>
                  <a:schemeClr val="bg1"/>
                </a:solidFill>
                <a:cs typeface="Arial" pitchFamily="34" charset="0"/>
              </a:rPr>
              <a:t> </a:t>
            </a:r>
            <a:r>
              <a:rPr lang="en-US" altLang="ko-KR" sz="1200" i="1" u="none" dirty="0" err="1">
                <a:solidFill>
                  <a:schemeClr val="bg1"/>
                </a:solidFill>
                <a:cs typeface="Arial" pitchFamily="34" charset="0"/>
              </a:rPr>
              <a:t>chega</a:t>
            </a:r>
            <a:r>
              <a:rPr lang="en-US" altLang="ko-KR" sz="1200" i="1" u="none" dirty="0">
                <a:solidFill>
                  <a:schemeClr val="bg1"/>
                </a:solidFill>
                <a:cs typeface="Arial" pitchFamily="34" charset="0"/>
              </a:rPr>
              <a:t> a um </a:t>
            </a:r>
            <a:r>
              <a:rPr lang="en-US" altLang="ko-KR" sz="1200" i="1" u="none" dirty="0" err="1">
                <a:solidFill>
                  <a:schemeClr val="bg1"/>
                </a:solidFill>
                <a:cs typeface="Arial" pitchFamily="34" charset="0"/>
              </a:rPr>
              <a:t>patamar</a:t>
            </a:r>
            <a:r>
              <a:rPr lang="en-US" altLang="ko-KR" sz="1200" i="1" u="none" dirty="0">
                <a:solidFill>
                  <a:schemeClr val="bg1"/>
                </a:solidFill>
                <a:cs typeface="Arial" pitchFamily="34" charset="0"/>
              </a:rPr>
              <a:t>, </a:t>
            </a:r>
            <a:r>
              <a:rPr lang="en-US" altLang="ko-KR" sz="1200" i="1" u="none" dirty="0" err="1">
                <a:solidFill>
                  <a:schemeClr val="bg1"/>
                </a:solidFill>
                <a:cs typeface="Arial" pitchFamily="34" charset="0"/>
              </a:rPr>
              <a:t>ela</a:t>
            </a:r>
            <a:r>
              <a:rPr lang="en-US" altLang="ko-KR" sz="1200" i="1" u="none" dirty="0">
                <a:solidFill>
                  <a:schemeClr val="bg1"/>
                </a:solidFill>
                <a:cs typeface="Arial" pitchFamily="34" charset="0"/>
              </a:rPr>
              <a:t> </a:t>
            </a:r>
            <a:r>
              <a:rPr lang="en-US" altLang="ko-KR" sz="1200" i="1" u="none" dirty="0" err="1">
                <a:solidFill>
                  <a:schemeClr val="bg1"/>
                </a:solidFill>
                <a:cs typeface="Arial" pitchFamily="34" charset="0"/>
              </a:rPr>
              <a:t>custuma</a:t>
            </a:r>
            <a:r>
              <a:rPr lang="en-US" altLang="ko-KR" sz="1200" i="1" u="none" dirty="0">
                <a:solidFill>
                  <a:schemeClr val="bg1"/>
                </a:solidFill>
                <a:cs typeface="Arial" pitchFamily="34" charset="0"/>
              </a:rPr>
              <a:t> </a:t>
            </a:r>
            <a:r>
              <a:rPr lang="en-US" altLang="ko-KR" sz="1200" i="1" u="none" dirty="0" err="1">
                <a:solidFill>
                  <a:schemeClr val="bg1"/>
                </a:solidFill>
                <a:cs typeface="Arial" pitchFamily="34" charset="0"/>
              </a:rPr>
              <a:t>cair</a:t>
            </a:r>
            <a:r>
              <a:rPr lang="en-US" altLang="ko-KR" sz="1200" i="1" u="none" dirty="0">
                <a:solidFill>
                  <a:schemeClr val="bg1"/>
                </a:solidFill>
                <a:cs typeface="Arial" pitchFamily="34" charset="0"/>
              </a:rPr>
              <a:t>.</a:t>
            </a:r>
          </a:p>
          <a:p>
            <a:pPr marL="1085850" marR="0" lvl="2" indent="-171450" algn="l" defTabSz="914400" rtl="0" eaLnBrk="1" fontAlgn="auto" latinLnBrk="1" hangingPunct="1">
              <a:lnSpc>
                <a:spcPct val="100000"/>
              </a:lnSpc>
              <a:spcBef>
                <a:spcPts val="0"/>
              </a:spcBef>
              <a:spcAft>
                <a:spcPts val="0"/>
              </a:spcAft>
              <a:buClrTx/>
              <a:buSzTx/>
              <a:buFontTx/>
              <a:buChar char="-"/>
              <a:tabLst/>
              <a:defRPr/>
            </a:pPr>
            <a:r>
              <a:rPr lang="en-US" altLang="ko-KR" sz="1200" b="0" i="1" u="none" dirty="0" err="1">
                <a:solidFill>
                  <a:schemeClr val="bg1"/>
                </a:solidFill>
                <a:cs typeface="Arial" pitchFamily="34" charset="0"/>
              </a:rPr>
              <a:t>Esta</a:t>
            </a:r>
            <a:r>
              <a:rPr lang="en-US" altLang="ko-KR" sz="1200" b="0" i="1" u="none" dirty="0">
                <a:solidFill>
                  <a:schemeClr val="bg1"/>
                </a:solidFill>
                <a:cs typeface="Arial" pitchFamily="34" charset="0"/>
              </a:rPr>
              <a:t> </a:t>
            </a:r>
            <a:r>
              <a:rPr lang="en-US" altLang="ko-KR" sz="1200" b="0" i="1" u="none" dirty="0" err="1">
                <a:solidFill>
                  <a:schemeClr val="bg1"/>
                </a:solidFill>
                <a:cs typeface="Arial" pitchFamily="34" charset="0"/>
              </a:rPr>
              <a:t>criptomoeda</a:t>
            </a:r>
            <a:r>
              <a:rPr lang="en-US" altLang="ko-KR" sz="1200" b="0" i="1" u="none" dirty="0">
                <a:solidFill>
                  <a:schemeClr val="bg1"/>
                </a:solidFill>
                <a:cs typeface="Arial" pitchFamily="34" charset="0"/>
              </a:rPr>
              <a:t> n </a:t>
            </a:r>
            <a:r>
              <a:rPr lang="en-US" altLang="ko-KR" sz="1200" b="0" i="1" u="none" dirty="0" err="1">
                <a:solidFill>
                  <a:schemeClr val="bg1"/>
                </a:solidFill>
                <a:cs typeface="Arial" pitchFamily="34" charset="0"/>
              </a:rPr>
              <a:t>cosntuma</a:t>
            </a:r>
            <a:r>
              <a:rPr lang="en-US" altLang="ko-KR" sz="1200" b="0" i="1" u="none" dirty="0">
                <a:solidFill>
                  <a:schemeClr val="bg1"/>
                </a:solidFill>
                <a:cs typeface="Arial" pitchFamily="34" charset="0"/>
              </a:rPr>
              <a:t> </a:t>
            </a:r>
            <a:r>
              <a:rPr lang="en-US" altLang="ko-KR" sz="1200" b="0" i="1" u="none" dirty="0" err="1">
                <a:solidFill>
                  <a:schemeClr val="bg1"/>
                </a:solidFill>
                <a:cs typeface="Arial" pitchFamily="34" charset="0"/>
              </a:rPr>
              <a:t>valorizar</a:t>
            </a:r>
            <a:r>
              <a:rPr lang="en-US" altLang="ko-KR" sz="1200" b="0" i="1" u="none" dirty="0">
                <a:solidFill>
                  <a:schemeClr val="bg1"/>
                </a:solidFill>
                <a:cs typeface="Arial" pitchFamily="34" charset="0"/>
              </a:rPr>
              <a:t> </a:t>
            </a:r>
            <a:r>
              <a:rPr lang="en-US" altLang="ko-KR" sz="1200" b="0" i="1" u="none" dirty="0" err="1">
                <a:solidFill>
                  <a:schemeClr val="bg1"/>
                </a:solidFill>
                <a:cs typeface="Arial" pitchFamily="34" charset="0"/>
              </a:rPr>
              <a:t>tanto</a:t>
            </a:r>
            <a:r>
              <a:rPr lang="en-US" altLang="ko-KR" sz="1200" b="0" i="1" u="none" dirty="0">
                <a:solidFill>
                  <a:schemeClr val="bg1"/>
                </a:solidFill>
                <a:cs typeface="Arial" pitchFamily="34" charset="0"/>
              </a:rPr>
              <a:t> </a:t>
            </a:r>
            <a:r>
              <a:rPr lang="en-US" altLang="ko-KR" sz="1200" b="0" i="1" u="none" dirty="0" err="1">
                <a:solidFill>
                  <a:schemeClr val="bg1"/>
                </a:solidFill>
                <a:cs typeface="Arial" pitchFamily="34" charset="0"/>
              </a:rPr>
              <a:t>em</a:t>
            </a:r>
            <a:r>
              <a:rPr lang="en-US" altLang="ko-KR" sz="1200" b="0" i="1" u="none" dirty="0">
                <a:solidFill>
                  <a:schemeClr val="bg1"/>
                </a:solidFill>
                <a:cs typeface="Arial" pitchFamily="34" charset="0"/>
              </a:rPr>
              <a:t> um </a:t>
            </a:r>
            <a:r>
              <a:rPr lang="en-US" altLang="ko-KR" sz="1200" b="0" i="1" u="none" dirty="0" err="1">
                <a:solidFill>
                  <a:schemeClr val="bg1"/>
                </a:solidFill>
                <a:cs typeface="Arial" pitchFamily="34" charset="0"/>
              </a:rPr>
              <a:t>mesmo</a:t>
            </a:r>
            <a:r>
              <a:rPr lang="en-US" altLang="ko-KR" sz="1200" b="0" i="1" u="none" dirty="0">
                <a:solidFill>
                  <a:schemeClr val="bg1"/>
                </a:solidFill>
                <a:cs typeface="Arial" pitchFamily="34" charset="0"/>
              </a:rPr>
              <a:t> </a:t>
            </a:r>
            <a:r>
              <a:rPr lang="en-US" altLang="ko-KR" sz="1200" b="0" i="1" u="none" dirty="0" err="1">
                <a:solidFill>
                  <a:schemeClr val="bg1"/>
                </a:solidFill>
                <a:cs typeface="Arial" pitchFamily="34" charset="0"/>
              </a:rPr>
              <a:t>dia</a:t>
            </a:r>
            <a:r>
              <a:rPr lang="en-US" altLang="ko-KR" sz="1200" b="0" i="1" u="none" dirty="0">
                <a:solidFill>
                  <a:schemeClr val="bg1"/>
                </a:solidFill>
                <a:cs typeface="Arial" pitchFamily="34" charset="0"/>
              </a:rPr>
              <a:t>, </a:t>
            </a:r>
            <a:r>
              <a:rPr lang="en-US" altLang="ko-KR" sz="1200" b="0" i="1" u="none" dirty="0" err="1">
                <a:solidFill>
                  <a:schemeClr val="bg1"/>
                </a:solidFill>
                <a:cs typeface="Arial" pitchFamily="34" charset="0"/>
              </a:rPr>
              <a:t>provavelmente</a:t>
            </a:r>
            <a:r>
              <a:rPr lang="en-US" altLang="ko-KR" sz="1200" b="0" i="1" u="none" dirty="0">
                <a:solidFill>
                  <a:schemeClr val="bg1"/>
                </a:solidFill>
                <a:cs typeface="Arial" pitchFamily="34" charset="0"/>
              </a:rPr>
              <a:t> </a:t>
            </a:r>
            <a:r>
              <a:rPr lang="en-US" altLang="ko-KR" sz="1200" b="0" i="1" u="none" dirty="0" err="1">
                <a:solidFill>
                  <a:schemeClr val="bg1"/>
                </a:solidFill>
                <a:cs typeface="Arial" pitchFamily="34" charset="0"/>
              </a:rPr>
              <a:t>está</a:t>
            </a:r>
            <a:r>
              <a:rPr lang="en-US" altLang="ko-KR" sz="1200" b="0" i="1" u="none" dirty="0">
                <a:solidFill>
                  <a:schemeClr val="bg1"/>
                </a:solidFill>
                <a:cs typeface="Arial" pitchFamily="34" charset="0"/>
              </a:rPr>
              <a:t> super </a:t>
            </a:r>
            <a:r>
              <a:rPr lang="en-US" altLang="ko-KR" sz="1200" b="0" i="1" u="none" dirty="0" err="1">
                <a:solidFill>
                  <a:schemeClr val="bg1"/>
                </a:solidFill>
                <a:cs typeface="Arial" pitchFamily="34" charset="0"/>
              </a:rPr>
              <a:t>valorizada</a:t>
            </a:r>
            <a:r>
              <a:rPr lang="en-US" altLang="ko-KR" sz="1200" b="0" i="1" u="none" dirty="0">
                <a:solidFill>
                  <a:schemeClr val="bg1"/>
                </a:solidFill>
                <a:cs typeface="Arial" pitchFamily="34" charset="0"/>
              </a:rPr>
              <a:t>.</a:t>
            </a:r>
            <a:endParaRPr lang="pt-BR" altLang="ko-KR" b="0" i="1" u="none" dirty="0"/>
          </a:p>
          <a:p>
            <a:pPr marL="628650" marR="0" lvl="1" indent="-171450" algn="l" defTabSz="914400" rtl="0" eaLnBrk="1" fontAlgn="auto" latinLnBrk="1" hangingPunct="1">
              <a:lnSpc>
                <a:spcPct val="100000"/>
              </a:lnSpc>
              <a:spcBef>
                <a:spcPts val="0"/>
              </a:spcBef>
              <a:spcAft>
                <a:spcPts val="0"/>
              </a:spcAft>
              <a:buClrTx/>
              <a:buSzTx/>
              <a:buFontTx/>
              <a:buChar char="-"/>
              <a:tabLst/>
              <a:defRPr/>
            </a:pPr>
            <a:r>
              <a:rPr lang="pt-BR" altLang="ko-KR" b="1" i="1" dirty="0"/>
              <a:t>A média de preços de um intervalo X (intervalo maior, tendência), a média de preços de um intervalo Y (intervalo menor, sinal).</a:t>
            </a:r>
          </a:p>
          <a:p>
            <a:pPr marL="628650" marR="0" lvl="1" indent="-171450" algn="l" defTabSz="914400" rtl="0" eaLnBrk="1" fontAlgn="auto" latinLnBrk="1" hangingPunct="1">
              <a:lnSpc>
                <a:spcPct val="100000"/>
              </a:lnSpc>
              <a:spcBef>
                <a:spcPts val="0"/>
              </a:spcBef>
              <a:spcAft>
                <a:spcPts val="0"/>
              </a:spcAft>
              <a:buClrTx/>
              <a:buSzTx/>
              <a:buFontTx/>
              <a:buChar char="-"/>
              <a:tabLst/>
              <a:defRPr/>
            </a:pPr>
            <a:r>
              <a:rPr lang="pt-BR" altLang="ko-KR" dirty="0"/>
              <a:t>Sinal é menor que a tendência. Por exemplo, se a tendência for anual o sinal vai ser mensal.</a:t>
            </a:r>
          </a:p>
          <a:p>
            <a:pPr marL="628650" marR="0" lvl="1" indent="-171450" algn="l" defTabSz="914400" rtl="0" eaLnBrk="1" fontAlgn="auto" latinLnBrk="1" hangingPunct="1">
              <a:lnSpc>
                <a:spcPct val="100000"/>
              </a:lnSpc>
              <a:spcBef>
                <a:spcPts val="0"/>
              </a:spcBef>
              <a:spcAft>
                <a:spcPts val="0"/>
              </a:spcAft>
              <a:buClrTx/>
              <a:buSzTx/>
              <a:buFontTx/>
              <a:buChar char="-"/>
              <a:tabLst/>
              <a:defRPr/>
            </a:pPr>
            <a:r>
              <a:rPr lang="pt-BR" altLang="ko-KR" dirty="0"/>
              <a:t>Quando o sinal ultrapassa a tendência de BAIXO para CIMA, o mercado está subindo mais rápido do que a tendência (expectativa), oportunidade de COMPRA.</a:t>
            </a:r>
          </a:p>
          <a:p>
            <a:pPr marL="628650" marR="0" lvl="1" indent="-171450" algn="l" defTabSz="914400" rtl="0" eaLnBrk="1" fontAlgn="auto" latinLnBrk="1" hangingPunct="1">
              <a:lnSpc>
                <a:spcPct val="100000"/>
              </a:lnSpc>
              <a:spcBef>
                <a:spcPts val="0"/>
              </a:spcBef>
              <a:spcAft>
                <a:spcPts val="0"/>
              </a:spcAft>
              <a:buClrTx/>
              <a:buSzTx/>
              <a:buFontTx/>
              <a:buChar char="-"/>
              <a:tabLst/>
              <a:defRPr/>
            </a:pPr>
            <a:r>
              <a:rPr lang="pt-BR" altLang="ko-KR" dirty="0"/>
              <a:t>Quando o sinal ultrapassa a tendência de CIMA para BNBAIXO, o mercado está pessimista sobre a tendência, oportunidade de VENDA.</a:t>
            </a:r>
          </a:p>
          <a:p>
            <a:pPr marL="628650" marR="0" lvl="1" indent="-171450" algn="l" defTabSz="914400" rtl="0" eaLnBrk="1" fontAlgn="auto" latinLnBrk="1" hangingPunct="1">
              <a:lnSpc>
                <a:spcPct val="100000"/>
              </a:lnSpc>
              <a:spcBef>
                <a:spcPts val="0"/>
              </a:spcBef>
              <a:spcAft>
                <a:spcPts val="0"/>
              </a:spcAft>
              <a:buClrTx/>
              <a:buSzTx/>
              <a:buFontTx/>
              <a:buChar char="-"/>
              <a:tabLst/>
              <a:defRPr/>
            </a:pPr>
            <a:r>
              <a:rPr lang="pt-BR" altLang="ko-KR" dirty="0"/>
              <a:t>O usuário define o tempo de tendência de acordo com o que a velocidade que ele quer negociar.</a:t>
            </a:r>
          </a:p>
          <a:p>
            <a:pPr marL="628650" marR="0" lvl="1" indent="-171450" algn="l" defTabSz="914400" rtl="0" eaLnBrk="1" fontAlgn="auto" latinLnBrk="1" hangingPunct="1">
              <a:lnSpc>
                <a:spcPct val="100000"/>
              </a:lnSpc>
              <a:spcBef>
                <a:spcPts val="0"/>
              </a:spcBef>
              <a:spcAft>
                <a:spcPts val="0"/>
              </a:spcAft>
              <a:buClrTx/>
              <a:buSzTx/>
              <a:buFontTx/>
              <a:buChar char="-"/>
              <a:tabLst/>
              <a:defRPr/>
            </a:pPr>
            <a:endParaRPr lang="pt-BR" altLang="ko-KR" dirty="0"/>
          </a:p>
          <a:p>
            <a:pPr marL="628650" marR="0" lvl="1" indent="-171450" algn="l" defTabSz="914400" rtl="0" eaLnBrk="1" fontAlgn="auto" latinLnBrk="1" hangingPunct="1">
              <a:lnSpc>
                <a:spcPct val="100000"/>
              </a:lnSpc>
              <a:spcBef>
                <a:spcPts val="0"/>
              </a:spcBef>
              <a:spcAft>
                <a:spcPts val="0"/>
              </a:spcAft>
              <a:buClrTx/>
              <a:buSzTx/>
              <a:buFontTx/>
              <a:buChar char="-"/>
              <a:tabLst/>
              <a:defRPr/>
            </a:pPr>
            <a:r>
              <a:rPr lang="pt-BR" altLang="ko-KR" dirty="0"/>
              <a:t>É possível o usuário implementar qualquer indicador de sua preferencia e então usá-lo. Ficando mais complexo e então sendo mais provável os sinais gerarem mais lucros. Como por exemplo, gerar um sinal de compra somente se é a media móvel estiver subindo e ao índice de força relativa estiver abaixo de X%.</a:t>
            </a:r>
          </a:p>
          <a:p>
            <a:pPr marL="628650" marR="0" lvl="1" indent="-171450" algn="l" defTabSz="914400" rtl="0" eaLnBrk="1" fontAlgn="auto" latinLnBrk="1" hangingPunct="1">
              <a:lnSpc>
                <a:spcPct val="100000"/>
              </a:lnSpc>
              <a:spcBef>
                <a:spcPts val="0"/>
              </a:spcBef>
              <a:spcAft>
                <a:spcPts val="0"/>
              </a:spcAft>
              <a:buClrTx/>
              <a:buSzTx/>
              <a:buFontTx/>
              <a:buChar char="-"/>
              <a:tabLst/>
              <a:defRPr/>
            </a:pPr>
            <a:r>
              <a:rPr lang="pt-BR" altLang="ko-KR" dirty="0"/>
              <a:t>As médias móveis são apenas para demonstração. Indicadores possuem formas de representação de sinais diferenciadas.</a:t>
            </a:r>
          </a:p>
          <a:p>
            <a:pPr marL="628650" marR="0" lvl="1" indent="-171450" algn="l" defTabSz="914400" rtl="0" eaLnBrk="1" fontAlgn="auto" latinLnBrk="1" hangingPunct="1">
              <a:lnSpc>
                <a:spcPct val="100000"/>
              </a:lnSpc>
              <a:spcBef>
                <a:spcPts val="0"/>
              </a:spcBef>
              <a:spcAft>
                <a:spcPts val="0"/>
              </a:spcAft>
              <a:buClrTx/>
              <a:buSzTx/>
              <a:buFontTx/>
              <a:buChar char="-"/>
              <a:tabLst/>
              <a:defRPr/>
            </a:pPr>
            <a:r>
              <a:rPr lang="pt-BR" altLang="ko-KR" dirty="0"/>
              <a:t>Os valores de sinal e tendência são definidos pelo usuário e não há uma fórmula mágica, o ideal é uma IA que te de os melhores corte no mercado. IA ficaria atuando em tempo real, inclusive tendo conhecimentos dos cenários políticos do pais.</a:t>
            </a:r>
          </a:p>
          <a:p>
            <a:pPr marL="457200" marR="0" lvl="1" indent="0" algn="l" defTabSz="914400" rtl="0" eaLnBrk="1" fontAlgn="auto" latinLnBrk="1" hangingPunct="1">
              <a:lnSpc>
                <a:spcPct val="100000"/>
              </a:lnSpc>
              <a:spcBef>
                <a:spcPts val="0"/>
              </a:spcBef>
              <a:spcAft>
                <a:spcPts val="0"/>
              </a:spcAft>
              <a:buClrTx/>
              <a:buSzTx/>
              <a:buFontTx/>
              <a:buNone/>
              <a:tabLst/>
              <a:defRPr/>
            </a:pPr>
            <a:endParaRPr lang="pt-BR" altLang="ko-KR" dirty="0"/>
          </a:p>
          <a:p>
            <a:pPr marL="171450" indent="-171450">
              <a:buFontTx/>
              <a:buChar char="-"/>
            </a:pPr>
            <a:r>
              <a:rPr lang="pt-BR" altLang="ko-KR" b="1" dirty="0"/>
              <a:t>Analise gráfica</a:t>
            </a:r>
          </a:p>
          <a:p>
            <a:pPr marL="628650" lvl="1" indent="-171450">
              <a:buFontTx/>
              <a:buChar char="-"/>
            </a:pPr>
            <a:r>
              <a:rPr lang="pt-BR" altLang="ko-KR" dirty="0"/>
              <a:t>Ajuda o usuário a fazer a </a:t>
            </a:r>
            <a:r>
              <a:rPr lang="pt-BR" altLang="ko-KR" dirty="0" err="1"/>
              <a:t>vizualição</a:t>
            </a:r>
            <a:r>
              <a:rPr lang="pt-BR" altLang="ko-KR" dirty="0"/>
              <a:t> dos preços e calculo dos indicadores que estão ocorrendo no mercado</a:t>
            </a:r>
          </a:p>
          <a:p>
            <a:pPr marL="628650" lvl="1" indent="-171450">
              <a:buFontTx/>
              <a:buChar char="-"/>
            </a:pPr>
            <a:r>
              <a:rPr lang="pt-BR" altLang="ko-KR" dirty="0"/>
              <a:t>Os gráficos são gerados e enviados junto com as ordens de compra ou venda</a:t>
            </a:r>
          </a:p>
          <a:p>
            <a:pPr marL="628650" lvl="1" indent="-171450">
              <a:buFontTx/>
              <a:buChar char="-"/>
            </a:pPr>
            <a:endParaRPr lang="pt-BR" altLang="ko-KR" dirty="0"/>
          </a:p>
          <a:p>
            <a:pPr marL="628650" lvl="1" indent="-171450">
              <a:buFontTx/>
              <a:buChar char="-"/>
            </a:pPr>
            <a:endParaRPr lang="pt-BR" altLang="ko-KR" dirty="0"/>
          </a:p>
        </p:txBody>
      </p:sp>
      <p:sp>
        <p:nvSpPr>
          <p:cNvPr id="4" name="Slide Number Placeholder 3"/>
          <p:cNvSpPr>
            <a:spLocks noGrp="1"/>
          </p:cNvSpPr>
          <p:nvPr>
            <p:ph type="sldNum" sz="quarter" idx="10"/>
          </p:nvPr>
        </p:nvSpPr>
        <p:spPr/>
        <p:txBody>
          <a:bodyPr/>
          <a:lstStyle/>
          <a:p>
            <a:fld id="{5C4F3882-DEFD-4E72-8E13-72C60FD89A16}" type="slidenum">
              <a:rPr lang="ko-KR" altLang="en-US" smtClean="0"/>
              <a:t>3</a:t>
            </a:fld>
            <a:endParaRPr lang="ko-KR" altLang="en-US" dirty="0"/>
          </a:p>
        </p:txBody>
      </p:sp>
    </p:spTree>
    <p:extLst>
      <p:ext uri="{BB962C8B-B14F-4D97-AF65-F5344CB8AC3E}">
        <p14:creationId xmlns:p14="http://schemas.microsoft.com/office/powerpoint/2010/main" val="4006809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5C4F3882-DEFD-4E72-8E13-72C60FD89A16}" type="slidenum">
              <a:rPr lang="ko-KR" altLang="en-US" smtClean="0"/>
              <a:t>8</a:t>
            </a:fld>
            <a:endParaRPr lang="ko-KR" altLang="en-US" dirty="0"/>
          </a:p>
        </p:txBody>
      </p:sp>
    </p:spTree>
    <p:extLst>
      <p:ext uri="{BB962C8B-B14F-4D97-AF65-F5344CB8AC3E}">
        <p14:creationId xmlns:p14="http://schemas.microsoft.com/office/powerpoint/2010/main" val="2767579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pt-BR" dirty="0"/>
              <a:t>Desenvolvimento de uma plataforma com interface que permita o usuário realizar download da aplicação e fazer um cadastro, como a maioria das plataformas existentes no mercado atualmente.</a:t>
            </a:r>
          </a:p>
          <a:p>
            <a:pPr marL="171450" indent="-171450">
              <a:buFontTx/>
              <a:buChar char="-"/>
            </a:pPr>
            <a:r>
              <a:rPr lang="pt-BR" dirty="0"/>
              <a:t>Utilizar Inteligência Artificial para analise de dados históricos de mercado de negociações para realizar automatização ao de valores inseridos nos indicadores em pregados no desenvolvimento. Proporcionando um intervalo de valores que gere maiores lucros nas operações do usuário.</a:t>
            </a:r>
          </a:p>
          <a:p>
            <a:pPr marL="171450" indent="-171450">
              <a:buFontTx/>
              <a:buChar char="-"/>
            </a:pPr>
            <a:r>
              <a:rPr lang="pt-BR" dirty="0"/>
              <a:t>Implementação de um componente que permita ao usuário operar simultaneamente com mais de uma corretora, possibilitando ao usuário operar em estratégia chamada spread, explorando diferenças de preços em mercados globais.</a:t>
            </a:r>
          </a:p>
          <a:p>
            <a:pPr marL="171450" indent="-171450">
              <a:buFontTx/>
              <a:buChar char="-"/>
            </a:pPr>
            <a:r>
              <a:rPr lang="pt-BR" dirty="0"/>
              <a:t>Implementação de um modulo que permita o usuário gerar relatórios das suas ultimas operações para visualizacao de informações importantes, como por exemplo, porcentagem de lucros e prejuízos, permitindo melhorias em suas negociações futuras. </a:t>
            </a:r>
          </a:p>
          <a:p>
            <a:pPr marL="171450" indent="-171450">
              <a:buFontTx/>
              <a:buChar char="-"/>
            </a:pPr>
            <a:endParaRPr lang="pt-BR" dirty="0"/>
          </a:p>
        </p:txBody>
      </p:sp>
      <p:sp>
        <p:nvSpPr>
          <p:cNvPr id="4" name="Slide Number Placeholder 3"/>
          <p:cNvSpPr>
            <a:spLocks noGrp="1"/>
          </p:cNvSpPr>
          <p:nvPr>
            <p:ph type="sldNum" sz="quarter" idx="10"/>
          </p:nvPr>
        </p:nvSpPr>
        <p:spPr/>
        <p:txBody>
          <a:bodyPr/>
          <a:lstStyle/>
          <a:p>
            <a:fld id="{5C4F3882-DEFD-4E72-8E13-72C60FD89A16}" type="slidenum">
              <a:rPr lang="ko-KR" altLang="en-US" smtClean="0"/>
              <a:t>9</a:t>
            </a:fld>
            <a:endParaRPr lang="ko-KR" altLang="en-US" dirty="0"/>
          </a:p>
        </p:txBody>
      </p:sp>
    </p:spTree>
    <p:extLst>
      <p:ext uri="{BB962C8B-B14F-4D97-AF65-F5344CB8AC3E}">
        <p14:creationId xmlns:p14="http://schemas.microsoft.com/office/powerpoint/2010/main" val="27994820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879812" y="1923678"/>
            <a:ext cx="3384376" cy="1048242"/>
          </a:xfrm>
          <a:prstGeom prst="rect">
            <a:avLst/>
          </a:prstGeom>
        </p:spPr>
        <p:txBody>
          <a:bodyPr anchor="ctr"/>
          <a:lstStyle>
            <a:lvl1pPr marL="0" indent="0" algn="ctr">
              <a:lnSpc>
                <a:spcPct val="100000"/>
              </a:lnSpc>
              <a:buNone/>
              <a:defRPr sz="3600" b="1" baseline="0">
                <a:solidFill>
                  <a:schemeClr val="accent1"/>
                </a:solidFill>
                <a:latin typeface="+mn-lt"/>
                <a:cs typeface="Arial" pitchFamily="34" charset="0"/>
              </a:defRPr>
            </a:lvl1pPr>
          </a:lstStyle>
          <a:p>
            <a:pPr lvl="0"/>
            <a:r>
              <a:rPr lang="en-US" altLang="ko-KR" sz="3600" dirty="0">
                <a:ea typeface="맑은 고딕" pitchFamily="50" charset="-127"/>
              </a:rPr>
              <a:t>FREE PPT TEMPLATES</a:t>
            </a:r>
            <a:endParaRPr lang="en-US" altLang="ko-KR" dirty="0"/>
          </a:p>
        </p:txBody>
      </p:sp>
      <p:sp>
        <p:nvSpPr>
          <p:cNvPr id="11" name="Text Placeholder 9"/>
          <p:cNvSpPr>
            <a:spLocks noGrp="1"/>
          </p:cNvSpPr>
          <p:nvPr>
            <p:ph type="body" sz="quarter" idx="11" hasCustomPrompt="1"/>
          </p:nvPr>
        </p:nvSpPr>
        <p:spPr>
          <a:xfrm>
            <a:off x="2879664" y="3003798"/>
            <a:ext cx="3384376" cy="481178"/>
          </a:xfrm>
          <a:prstGeom prst="rect">
            <a:avLst/>
          </a:prstGeom>
        </p:spPr>
        <p:txBody>
          <a:bodyPr anchor="ctr"/>
          <a:lstStyle>
            <a:lvl1pPr marL="0" indent="0" algn="ctr" fontAlgn="auto">
              <a:lnSpc>
                <a:spcPct val="100000"/>
              </a:lnSpc>
              <a:spcBef>
                <a:spcPts val="0"/>
              </a:spcBef>
              <a:spcAft>
                <a:spcPts val="0"/>
              </a:spcAft>
              <a:buNone/>
              <a:defRPr sz="1200" b="1" baseline="0">
                <a:solidFill>
                  <a:schemeClr val="accent1"/>
                </a:solidFill>
                <a:latin typeface="+mn-lt"/>
                <a:cs typeface="Arial" pitchFamily="34" charset="0"/>
              </a:defRPr>
            </a:lvl1pPr>
          </a:lstStyle>
          <a:p>
            <a:pPr lvl="0"/>
            <a:r>
              <a:rPr lang="en-US" altLang="ko-KR" dirty="0"/>
              <a:t>INSTERT THE TITLE OF YOUR </a:t>
            </a:r>
          </a:p>
          <a:p>
            <a:pPr lvl="0"/>
            <a:r>
              <a:rPr lang="en-US" altLang="ko-KR" dirty="0"/>
              <a:t>PRESENTATION HERE</a:t>
            </a:r>
            <a:endParaRPr lang="ko-KR" altLang="en-US" dirty="0"/>
          </a:p>
        </p:txBody>
      </p:sp>
      <p:sp>
        <p:nvSpPr>
          <p:cNvPr id="3" name="Oval 2"/>
          <p:cNvSpPr/>
          <p:nvPr userDrawn="1"/>
        </p:nvSpPr>
        <p:spPr>
          <a:xfrm>
            <a:off x="2979198" y="996200"/>
            <a:ext cx="3240360" cy="3240360"/>
          </a:xfrm>
          <a:prstGeom prst="ellipse">
            <a:avLst/>
          </a:prstGeom>
          <a:noFill/>
          <a:ln w="158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2483768" y="303498"/>
            <a:ext cx="1944216" cy="453650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4676775" y="303498"/>
            <a:ext cx="1944216" cy="453650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020389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4247964" y="339502"/>
            <a:ext cx="1944216" cy="446449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6444448" y="2774906"/>
            <a:ext cx="2304016" cy="202909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4" hasCustomPrompt="1"/>
          </p:nvPr>
        </p:nvSpPr>
        <p:spPr>
          <a:xfrm>
            <a:off x="395536" y="2774906"/>
            <a:ext cx="3600160" cy="202909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3996812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7" name="Right Triangle 6"/>
          <p:cNvSpPr/>
          <p:nvPr userDrawn="1"/>
        </p:nvSpPr>
        <p:spPr>
          <a:xfrm rot="10800000">
            <a:off x="6804000" y="1"/>
            <a:ext cx="2340000" cy="23400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Picture Placeholder 2"/>
          <p:cNvSpPr>
            <a:spLocks noGrp="1"/>
          </p:cNvSpPr>
          <p:nvPr>
            <p:ph type="pic" idx="1" hasCustomPrompt="1"/>
          </p:nvPr>
        </p:nvSpPr>
        <p:spPr>
          <a:xfrm>
            <a:off x="5424595" y="286544"/>
            <a:ext cx="2160000" cy="2160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0" hasCustomPrompt="1"/>
          </p:nvPr>
        </p:nvSpPr>
        <p:spPr>
          <a:xfrm>
            <a:off x="4260726" y="1476772"/>
            <a:ext cx="2160000" cy="2160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1" hasCustomPrompt="1"/>
          </p:nvPr>
        </p:nvSpPr>
        <p:spPr>
          <a:xfrm>
            <a:off x="5424595" y="2662808"/>
            <a:ext cx="2160000" cy="2160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2" hasCustomPrompt="1"/>
          </p:nvPr>
        </p:nvSpPr>
        <p:spPr>
          <a:xfrm>
            <a:off x="6588464" y="1476772"/>
            <a:ext cx="2160000" cy="2160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4" name="Right Triangle 13"/>
          <p:cNvSpPr/>
          <p:nvPr userDrawn="1"/>
        </p:nvSpPr>
        <p:spPr>
          <a:xfrm>
            <a:off x="0" y="2803500"/>
            <a:ext cx="2340000" cy="23400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8210269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Images and Contents Layout">
    <p:spTree>
      <p:nvGrpSpPr>
        <p:cNvPr id="1" name=""/>
        <p:cNvGrpSpPr/>
        <p:nvPr/>
      </p:nvGrpSpPr>
      <p:grpSpPr>
        <a:xfrm>
          <a:off x="0" y="0"/>
          <a:ext cx="0" cy="0"/>
          <a:chOff x="0" y="0"/>
          <a:chExt cx="0" cy="0"/>
        </a:xfrm>
      </p:grpSpPr>
      <p:sp>
        <p:nvSpPr>
          <p:cNvPr id="5" name="Picture Placeholder 2"/>
          <p:cNvSpPr>
            <a:spLocks noGrp="1"/>
          </p:cNvSpPr>
          <p:nvPr>
            <p:ph type="pic" idx="14" hasCustomPrompt="1"/>
          </p:nvPr>
        </p:nvSpPr>
        <p:spPr>
          <a:xfrm>
            <a:off x="2591944" y="0"/>
            <a:ext cx="1980056" cy="173878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6" hasCustomPrompt="1"/>
          </p:nvPr>
        </p:nvSpPr>
        <p:spPr>
          <a:xfrm>
            <a:off x="4752184" y="0"/>
            <a:ext cx="1980056" cy="173878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7" hasCustomPrompt="1"/>
          </p:nvPr>
        </p:nvSpPr>
        <p:spPr>
          <a:xfrm>
            <a:off x="6912424" y="0"/>
            <a:ext cx="1980056" cy="173878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8" hasCustomPrompt="1"/>
          </p:nvPr>
        </p:nvSpPr>
        <p:spPr>
          <a:xfrm>
            <a:off x="2591944" y="3404720"/>
            <a:ext cx="1980056" cy="173878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9" hasCustomPrompt="1"/>
          </p:nvPr>
        </p:nvSpPr>
        <p:spPr>
          <a:xfrm>
            <a:off x="4752184" y="3404720"/>
            <a:ext cx="1980056" cy="173878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20" hasCustomPrompt="1"/>
          </p:nvPr>
        </p:nvSpPr>
        <p:spPr>
          <a:xfrm>
            <a:off x="6912424" y="3404720"/>
            <a:ext cx="1980056" cy="173878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195639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2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2787774"/>
            <a:ext cx="9144000" cy="23557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75000"/>
                  <a:lumOff val="25000"/>
                </a:schemeClr>
              </a:solidFill>
            </a:endParaRPr>
          </a:p>
        </p:txBody>
      </p:sp>
      <p:pic>
        <p:nvPicPr>
          <p:cNvPr id="6" name="Picture 2"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635896" y="1095375"/>
            <a:ext cx="6011911" cy="3057758"/>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5283453" y="1491630"/>
            <a:ext cx="2834003" cy="211421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3764934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s and Contents Layout">
    <p:bg>
      <p:bgPr>
        <a:solidFill>
          <a:schemeClr val="accent2"/>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200" b="0" baseline="0">
                <a:solidFill>
                  <a:schemeClr val="bg1"/>
                </a:solidFill>
                <a:latin typeface="+mn-lt"/>
                <a:cs typeface="Arial" pitchFamily="34" charset="0"/>
              </a:defRPr>
            </a:lvl1pPr>
          </a:lstStyle>
          <a:p>
            <a:pPr lvl="0"/>
            <a:r>
              <a:rPr lang="en-US" altLang="ko-KR" dirty="0"/>
              <a:t>Insert the title of your subtitle Here</a:t>
            </a:r>
          </a:p>
        </p:txBody>
      </p:sp>
      <p:pic>
        <p:nvPicPr>
          <p:cNvPr id="5" name="Picture 2" descr="D:\KBM-정애\014-Fullppt\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11560" y="1286352"/>
            <a:ext cx="3672408" cy="3661662"/>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2" hasCustomPrompt="1"/>
          </p:nvPr>
        </p:nvSpPr>
        <p:spPr>
          <a:xfrm>
            <a:off x="771161" y="1446782"/>
            <a:ext cx="3325137" cy="2323794"/>
          </a:xfrm>
          <a:prstGeom prst="rect">
            <a:avLst/>
          </a:prstGeom>
          <a:solidFill>
            <a:schemeClr val="bg1">
              <a:lumMod val="95000"/>
            </a:schemeClr>
          </a:solidFill>
        </p:spPr>
        <p:txBody>
          <a:bodyPr anchor="ctr"/>
          <a:lstStyle>
            <a:lvl1pPr marL="0" indent="0" algn="ctr">
              <a:buNone/>
              <a:defRPr sz="14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16159670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6" name="Group 5"/>
          <p:cNvGrpSpPr/>
          <p:nvPr userDrawn="1"/>
        </p:nvGrpSpPr>
        <p:grpSpPr>
          <a:xfrm>
            <a:off x="3377124" y="506011"/>
            <a:ext cx="2376264" cy="4104459"/>
            <a:chOff x="2627784" y="1825002"/>
            <a:chExt cx="1198166" cy="2069560"/>
          </a:xfrm>
        </p:grpSpPr>
        <p:sp>
          <p:nvSpPr>
            <p:cNvPr id="7" name="Rounded Rectangle 6"/>
            <p:cNvSpPr/>
            <p:nvPr/>
          </p:nvSpPr>
          <p:spPr>
            <a:xfrm>
              <a:off x="2627784" y="1825002"/>
              <a:ext cx="1198166" cy="206956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Rectangle 7"/>
            <p:cNvSpPr/>
            <p:nvPr/>
          </p:nvSpPr>
          <p:spPr>
            <a:xfrm>
              <a:off x="3155241" y="1922844"/>
              <a:ext cx="143251" cy="27666"/>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9" name="Group 8"/>
            <p:cNvGrpSpPr/>
            <p:nvPr/>
          </p:nvGrpSpPr>
          <p:grpSpPr>
            <a:xfrm>
              <a:off x="3168829" y="3704452"/>
              <a:ext cx="116076" cy="127684"/>
              <a:chOff x="2453209" y="5151638"/>
              <a:chExt cx="191820" cy="211002"/>
            </a:xfrm>
          </p:grpSpPr>
          <p:sp>
            <p:nvSpPr>
              <p:cNvPr id="12" name="Oval 11"/>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Rounded Rectangle 12"/>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sp>
        <p:nvSpPr>
          <p:cNvPr id="14" name="Picture Placeholder 2"/>
          <p:cNvSpPr>
            <a:spLocks noGrp="1"/>
          </p:cNvSpPr>
          <p:nvPr>
            <p:ph type="pic" idx="12" hasCustomPrompt="1"/>
          </p:nvPr>
        </p:nvSpPr>
        <p:spPr>
          <a:xfrm>
            <a:off x="3526032" y="843558"/>
            <a:ext cx="2091935" cy="3298547"/>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4155545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2843808" y="0"/>
            <a:ext cx="6300192"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Rectangle 5"/>
          <p:cNvSpPr/>
          <p:nvPr userDrawn="1"/>
        </p:nvSpPr>
        <p:spPr>
          <a:xfrm>
            <a:off x="0" y="0"/>
            <a:ext cx="284380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7926227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0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467544" y="0"/>
            <a:ext cx="3312368" cy="134761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467544" y="3795886"/>
            <a:ext cx="3312368" cy="134761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Rectangle 6"/>
          <p:cNvSpPr/>
          <p:nvPr userDrawn="1"/>
        </p:nvSpPr>
        <p:spPr>
          <a:xfrm>
            <a:off x="467544" y="1491630"/>
            <a:ext cx="3312368" cy="2160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4724153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ICON SETS LAYOUT</a:t>
            </a:r>
          </a:p>
        </p:txBody>
      </p:sp>
      <p:grpSp>
        <p:nvGrpSpPr>
          <p:cNvPr id="5" name="Group 4"/>
          <p:cNvGrpSpPr/>
          <p:nvPr userDrawn="1"/>
        </p:nvGrpSpPr>
        <p:grpSpPr>
          <a:xfrm>
            <a:off x="354008" y="1131589"/>
            <a:ext cx="2849840" cy="364917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Tree>
    <p:extLst>
      <p:ext uri="{BB962C8B-B14F-4D97-AF65-F5344CB8AC3E}">
        <p14:creationId xmlns:p14="http://schemas.microsoft.com/office/powerpoint/2010/main" val="738182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rgbClr val="57A7BD"/>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3775634"/>
            <a:ext cx="9144000" cy="576063"/>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4351698"/>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pic>
        <p:nvPicPr>
          <p:cNvPr id="4" name="Picture 2" descr="G:\002-KIMS BUSINESS\007-02-Googleslidesppt\02-GSppt-Contents-Kim\20170429\02-\item0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85165" y="357831"/>
            <a:ext cx="3101574" cy="3419422"/>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3"/>
          <p:cNvSpPr/>
          <p:nvPr userDrawn="1"/>
        </p:nvSpPr>
        <p:spPr>
          <a:xfrm rot="2539017">
            <a:off x="-150396" y="312859"/>
            <a:ext cx="1311499" cy="276834"/>
          </a:xfrm>
          <a:custGeom>
            <a:avLst/>
            <a:gdLst/>
            <a:ahLst/>
            <a:cxnLst/>
            <a:rect l="l" t="t" r="r" b="b"/>
            <a:pathLst>
              <a:path w="1311499" h="276834">
                <a:moveTo>
                  <a:pt x="0" y="168822"/>
                </a:moveTo>
                <a:lnTo>
                  <a:pt x="1257493" y="168822"/>
                </a:lnTo>
                <a:cubicBezTo>
                  <a:pt x="1287320" y="168822"/>
                  <a:pt x="1311499" y="193001"/>
                  <a:pt x="1311499" y="222828"/>
                </a:cubicBezTo>
                <a:cubicBezTo>
                  <a:pt x="1311499" y="252655"/>
                  <a:pt x="1287320" y="276834"/>
                  <a:pt x="1257493" y="276834"/>
                </a:cubicBezTo>
                <a:lnTo>
                  <a:pt x="98341" y="276834"/>
                </a:lnTo>
                <a:close/>
                <a:moveTo>
                  <a:pt x="13263" y="108012"/>
                </a:moveTo>
                <a:lnTo>
                  <a:pt x="131896" y="0"/>
                </a:lnTo>
                <a:lnTo>
                  <a:pt x="990679" y="0"/>
                </a:lnTo>
                <a:cubicBezTo>
                  <a:pt x="1020506" y="0"/>
                  <a:pt x="1044685" y="24179"/>
                  <a:pt x="1044685" y="54006"/>
                </a:cubicBezTo>
                <a:cubicBezTo>
                  <a:pt x="1044685" y="83833"/>
                  <a:pt x="1020506" y="108012"/>
                  <a:pt x="990679" y="108012"/>
                </a:cubicBezTo>
                <a:close/>
              </a:path>
            </a:pathLst>
          </a:cu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7"/>
          <p:cNvSpPr/>
          <p:nvPr userDrawn="1"/>
        </p:nvSpPr>
        <p:spPr>
          <a:xfrm rot="2539017">
            <a:off x="7980742" y="4555158"/>
            <a:ext cx="1313980" cy="276835"/>
          </a:xfrm>
          <a:custGeom>
            <a:avLst/>
            <a:gdLst/>
            <a:ahLst/>
            <a:cxnLst/>
            <a:rect l="l" t="t" r="r" b="b"/>
            <a:pathLst>
              <a:path w="1313980" h="276835">
                <a:moveTo>
                  <a:pt x="282631" y="184641"/>
                </a:moveTo>
                <a:cubicBezTo>
                  <a:pt x="292404" y="174868"/>
                  <a:pt x="305907" y="168823"/>
                  <a:pt x="320820" y="168822"/>
                </a:cubicBezTo>
                <a:lnTo>
                  <a:pt x="1281494" y="168822"/>
                </a:lnTo>
                <a:lnTo>
                  <a:pt x="1162861" y="276834"/>
                </a:lnTo>
                <a:lnTo>
                  <a:pt x="320820" y="276835"/>
                </a:lnTo>
                <a:cubicBezTo>
                  <a:pt x="290992" y="276835"/>
                  <a:pt x="266814" y="252656"/>
                  <a:pt x="266814" y="222829"/>
                </a:cubicBezTo>
                <a:cubicBezTo>
                  <a:pt x="266814" y="207915"/>
                  <a:pt x="272859" y="194413"/>
                  <a:pt x="282631" y="184641"/>
                </a:cubicBezTo>
                <a:close/>
                <a:moveTo>
                  <a:pt x="15817" y="15819"/>
                </a:moveTo>
                <a:cubicBezTo>
                  <a:pt x="25590" y="6046"/>
                  <a:pt x="39091" y="1"/>
                  <a:pt x="54005" y="1"/>
                </a:cubicBezTo>
                <a:lnTo>
                  <a:pt x="1215638" y="0"/>
                </a:lnTo>
                <a:lnTo>
                  <a:pt x="1313980" y="108013"/>
                </a:lnTo>
                <a:lnTo>
                  <a:pt x="54005" y="108013"/>
                </a:lnTo>
                <a:cubicBezTo>
                  <a:pt x="24178" y="108013"/>
                  <a:pt x="0" y="83834"/>
                  <a:pt x="0" y="54007"/>
                </a:cubicBezTo>
                <a:cubicBezTo>
                  <a:pt x="0" y="39093"/>
                  <a:pt x="6044" y="25592"/>
                  <a:pt x="15817" y="15819"/>
                </a:cubicBezTo>
                <a:close/>
              </a:path>
            </a:pathLst>
          </a:cu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22477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Break Layout">
    <p:bg>
      <p:bgPr>
        <a:solidFill>
          <a:schemeClr val="accent2"/>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707904" y="2253238"/>
            <a:ext cx="5436096" cy="473576"/>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3707904" y="2726814"/>
            <a:ext cx="5436096"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grpSp>
        <p:nvGrpSpPr>
          <p:cNvPr id="4" name="Group 3"/>
          <p:cNvGrpSpPr/>
          <p:nvPr userDrawn="1"/>
        </p:nvGrpSpPr>
        <p:grpSpPr>
          <a:xfrm>
            <a:off x="1359273" y="1356135"/>
            <a:ext cx="2420639" cy="2425386"/>
            <a:chOff x="894913" y="1065128"/>
            <a:chExt cx="2420639" cy="2425386"/>
          </a:xfrm>
        </p:grpSpPr>
        <p:pic>
          <p:nvPicPr>
            <p:cNvPr id="5" name="Picture 4" descr="G:\002-KIMS BUSINESS\007-02-Googleslidesppt\02-GSppt-Contents-Kim\20170429\02-\item02.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44000" contrast="40000"/>
                      </a14:imgEffect>
                    </a14:imgLayer>
                  </a14:imgProps>
                </a:ext>
                <a:ext uri="{28A0092B-C50C-407E-A947-70E740481C1C}">
                  <a14:useLocalDpi xmlns:a14="http://schemas.microsoft.com/office/drawing/2010/main" val="0"/>
                </a:ext>
              </a:extLst>
            </a:blip>
            <a:srcRect/>
            <a:stretch>
              <a:fillRect/>
            </a:stretch>
          </p:blipFill>
          <p:spPr bwMode="auto">
            <a:xfrm rot="5004758">
              <a:off x="963129" y="1820488"/>
              <a:ext cx="1630218" cy="17098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G:\002-KIMS BUSINESS\007-02-Googleslidesppt\02-GSppt-Contents-Kim\20170429\02-\item0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569023">
              <a:off x="1645526" y="1354124"/>
              <a:ext cx="1630218" cy="1709834"/>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1115616" y="1539635"/>
              <a:ext cx="1616891" cy="16168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4" descr="G:\002-KIMS BUSINESS\007-02-Googleslidesppt\02-GSppt-Contents-Kim\20170429\02-\item02.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44000" contrast="40000"/>
                      </a14:imgEffect>
                    </a14:imgLayer>
                  </a14:imgProps>
                </a:ext>
                <a:ext uri="{28A0092B-C50C-407E-A947-70E740481C1C}">
                  <a14:useLocalDpi xmlns:a14="http://schemas.microsoft.com/office/drawing/2010/main" val="0"/>
                </a:ext>
              </a:extLst>
            </a:blip>
            <a:srcRect/>
            <a:stretch>
              <a:fillRect/>
            </a:stretch>
          </p:blipFill>
          <p:spPr bwMode="auto">
            <a:xfrm rot="13475233">
              <a:off x="894913" y="1065128"/>
              <a:ext cx="1630218" cy="17098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122186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Layout">
    <p:bg>
      <p:bgPr>
        <a:solidFill>
          <a:schemeClr val="accent2"/>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707904" y="2253238"/>
            <a:ext cx="5436096" cy="473576"/>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3707904" y="2726814"/>
            <a:ext cx="5436096"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grpSp>
        <p:nvGrpSpPr>
          <p:cNvPr id="4" name="Group 3"/>
          <p:cNvGrpSpPr/>
          <p:nvPr userDrawn="1"/>
        </p:nvGrpSpPr>
        <p:grpSpPr>
          <a:xfrm>
            <a:off x="1359273" y="1356135"/>
            <a:ext cx="2420639" cy="2425386"/>
            <a:chOff x="894913" y="1065128"/>
            <a:chExt cx="2420639" cy="2425386"/>
          </a:xfrm>
        </p:grpSpPr>
        <p:pic>
          <p:nvPicPr>
            <p:cNvPr id="5" name="Picture 4" descr="G:\002-KIMS BUSINESS\007-02-Googleslidesppt\02-GSppt-Contents-Kim\20170429\02-\item02.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44000" contrast="40000"/>
                      </a14:imgEffect>
                    </a14:imgLayer>
                  </a14:imgProps>
                </a:ext>
                <a:ext uri="{28A0092B-C50C-407E-A947-70E740481C1C}">
                  <a14:useLocalDpi xmlns:a14="http://schemas.microsoft.com/office/drawing/2010/main" val="0"/>
                </a:ext>
              </a:extLst>
            </a:blip>
            <a:srcRect/>
            <a:stretch>
              <a:fillRect/>
            </a:stretch>
          </p:blipFill>
          <p:spPr bwMode="auto">
            <a:xfrm rot="5004758">
              <a:off x="963129" y="1820488"/>
              <a:ext cx="1630218" cy="17098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G:\002-KIMS BUSINESS\007-02-Googleslidesppt\02-GSppt-Contents-Kim\20170429\02-\item0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569023">
              <a:off x="1645526" y="1354124"/>
              <a:ext cx="1630218" cy="1709834"/>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1115616" y="1539635"/>
              <a:ext cx="1616891" cy="16168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4" descr="G:\002-KIMS BUSINESS\007-02-Googleslidesppt\02-GSppt-Contents-Kim\20170429\02-\item02.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44000" contrast="40000"/>
                      </a14:imgEffect>
                    </a14:imgLayer>
                  </a14:imgProps>
                </a:ext>
                <a:ext uri="{28A0092B-C50C-407E-A947-70E740481C1C}">
                  <a14:useLocalDpi xmlns:a14="http://schemas.microsoft.com/office/drawing/2010/main" val="0"/>
                </a:ext>
              </a:extLst>
            </a:blip>
            <a:srcRect/>
            <a:stretch>
              <a:fillRect/>
            </a:stretch>
          </p:blipFill>
          <p:spPr bwMode="auto">
            <a:xfrm rot="13475233">
              <a:off x="894913" y="1065128"/>
              <a:ext cx="1630218" cy="17098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38235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End Slide Layout">
    <p:bg>
      <p:bgPr>
        <a:solidFill>
          <a:srgbClr val="57A7BD"/>
        </a:solidFill>
        <a:effectLst/>
      </p:bgPr>
    </p:bg>
    <p:spTree>
      <p:nvGrpSpPr>
        <p:cNvPr id="1" name=""/>
        <p:cNvGrpSpPr/>
        <p:nvPr/>
      </p:nvGrpSpPr>
      <p:grpSpPr>
        <a:xfrm>
          <a:off x="0" y="0"/>
          <a:ext cx="0" cy="0"/>
          <a:chOff x="0" y="0"/>
          <a:chExt cx="0" cy="0"/>
        </a:xfrm>
      </p:grpSpPr>
      <p:sp>
        <p:nvSpPr>
          <p:cNvPr id="5" name="Rounded Rectangle 3"/>
          <p:cNvSpPr/>
          <p:nvPr userDrawn="1"/>
        </p:nvSpPr>
        <p:spPr>
          <a:xfrm rot="2539017">
            <a:off x="-150396" y="312859"/>
            <a:ext cx="1311499" cy="276834"/>
          </a:xfrm>
          <a:custGeom>
            <a:avLst/>
            <a:gdLst/>
            <a:ahLst/>
            <a:cxnLst/>
            <a:rect l="l" t="t" r="r" b="b"/>
            <a:pathLst>
              <a:path w="1311499" h="276834">
                <a:moveTo>
                  <a:pt x="0" y="168822"/>
                </a:moveTo>
                <a:lnTo>
                  <a:pt x="1257493" y="168822"/>
                </a:lnTo>
                <a:cubicBezTo>
                  <a:pt x="1287320" y="168822"/>
                  <a:pt x="1311499" y="193001"/>
                  <a:pt x="1311499" y="222828"/>
                </a:cubicBezTo>
                <a:cubicBezTo>
                  <a:pt x="1311499" y="252655"/>
                  <a:pt x="1287320" y="276834"/>
                  <a:pt x="1257493" y="276834"/>
                </a:cubicBezTo>
                <a:lnTo>
                  <a:pt x="98341" y="276834"/>
                </a:lnTo>
                <a:close/>
                <a:moveTo>
                  <a:pt x="13263" y="108012"/>
                </a:moveTo>
                <a:lnTo>
                  <a:pt x="131896" y="0"/>
                </a:lnTo>
                <a:lnTo>
                  <a:pt x="990679" y="0"/>
                </a:lnTo>
                <a:cubicBezTo>
                  <a:pt x="1020506" y="0"/>
                  <a:pt x="1044685" y="24179"/>
                  <a:pt x="1044685" y="54006"/>
                </a:cubicBezTo>
                <a:cubicBezTo>
                  <a:pt x="1044685" y="83833"/>
                  <a:pt x="1020506" y="108012"/>
                  <a:pt x="990679" y="108012"/>
                </a:cubicBezTo>
                <a:close/>
              </a:path>
            </a:pathLst>
          </a:cu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7"/>
          <p:cNvSpPr/>
          <p:nvPr userDrawn="1"/>
        </p:nvSpPr>
        <p:spPr>
          <a:xfrm rot="2539017">
            <a:off x="7980742" y="4555158"/>
            <a:ext cx="1313980" cy="276835"/>
          </a:xfrm>
          <a:custGeom>
            <a:avLst/>
            <a:gdLst/>
            <a:ahLst/>
            <a:cxnLst/>
            <a:rect l="l" t="t" r="r" b="b"/>
            <a:pathLst>
              <a:path w="1313980" h="276835">
                <a:moveTo>
                  <a:pt x="282631" y="184641"/>
                </a:moveTo>
                <a:cubicBezTo>
                  <a:pt x="292404" y="174868"/>
                  <a:pt x="305907" y="168823"/>
                  <a:pt x="320820" y="168822"/>
                </a:cubicBezTo>
                <a:lnTo>
                  <a:pt x="1281494" y="168822"/>
                </a:lnTo>
                <a:lnTo>
                  <a:pt x="1162861" y="276834"/>
                </a:lnTo>
                <a:lnTo>
                  <a:pt x="320820" y="276835"/>
                </a:lnTo>
                <a:cubicBezTo>
                  <a:pt x="290992" y="276835"/>
                  <a:pt x="266814" y="252656"/>
                  <a:pt x="266814" y="222829"/>
                </a:cubicBezTo>
                <a:cubicBezTo>
                  <a:pt x="266814" y="207915"/>
                  <a:pt x="272859" y="194413"/>
                  <a:pt x="282631" y="184641"/>
                </a:cubicBezTo>
                <a:close/>
                <a:moveTo>
                  <a:pt x="15817" y="15819"/>
                </a:moveTo>
                <a:cubicBezTo>
                  <a:pt x="25590" y="6046"/>
                  <a:pt x="39091" y="1"/>
                  <a:pt x="54005" y="1"/>
                </a:cubicBezTo>
                <a:lnTo>
                  <a:pt x="1215638" y="0"/>
                </a:lnTo>
                <a:lnTo>
                  <a:pt x="1313980" y="108013"/>
                </a:lnTo>
                <a:lnTo>
                  <a:pt x="54005" y="108013"/>
                </a:lnTo>
                <a:cubicBezTo>
                  <a:pt x="24178" y="108013"/>
                  <a:pt x="0" y="83834"/>
                  <a:pt x="0" y="54007"/>
                </a:cubicBezTo>
                <a:cubicBezTo>
                  <a:pt x="0" y="39093"/>
                  <a:pt x="6044" y="25592"/>
                  <a:pt x="15817" y="15819"/>
                </a:cubicBezTo>
                <a:close/>
              </a:path>
            </a:pathLst>
          </a:cu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p:cNvGrpSpPr/>
          <p:nvPr userDrawn="1"/>
        </p:nvGrpSpPr>
        <p:grpSpPr>
          <a:xfrm>
            <a:off x="2691166" y="319499"/>
            <a:ext cx="4378671" cy="4443349"/>
            <a:chOff x="2987824" y="255370"/>
            <a:chExt cx="3658591" cy="3712633"/>
          </a:xfrm>
        </p:grpSpPr>
        <p:sp>
          <p:nvSpPr>
            <p:cNvPr id="16" name="Rounded Rectangle 7"/>
            <p:cNvSpPr/>
            <p:nvPr userDrawn="1"/>
          </p:nvSpPr>
          <p:spPr>
            <a:xfrm rot="2743412">
              <a:off x="2570129" y="839249"/>
              <a:ext cx="1479455" cy="311698"/>
            </a:xfrm>
            <a:custGeom>
              <a:avLst/>
              <a:gdLst/>
              <a:ahLst/>
              <a:cxnLst/>
              <a:rect l="l" t="t" r="r" b="b"/>
              <a:pathLst>
                <a:path w="1313980" h="276835">
                  <a:moveTo>
                    <a:pt x="282631" y="184641"/>
                  </a:moveTo>
                  <a:cubicBezTo>
                    <a:pt x="292404" y="174868"/>
                    <a:pt x="305907" y="168823"/>
                    <a:pt x="320820" y="168822"/>
                  </a:cubicBezTo>
                  <a:lnTo>
                    <a:pt x="1281494" y="168822"/>
                  </a:lnTo>
                  <a:lnTo>
                    <a:pt x="1162861" y="276834"/>
                  </a:lnTo>
                  <a:lnTo>
                    <a:pt x="320820" y="276835"/>
                  </a:lnTo>
                  <a:cubicBezTo>
                    <a:pt x="290992" y="276835"/>
                    <a:pt x="266814" y="252656"/>
                    <a:pt x="266814" y="222829"/>
                  </a:cubicBezTo>
                  <a:cubicBezTo>
                    <a:pt x="266814" y="207915"/>
                    <a:pt x="272859" y="194413"/>
                    <a:pt x="282631" y="184641"/>
                  </a:cubicBezTo>
                  <a:close/>
                  <a:moveTo>
                    <a:pt x="15817" y="15819"/>
                  </a:moveTo>
                  <a:cubicBezTo>
                    <a:pt x="25590" y="6046"/>
                    <a:pt x="39091" y="1"/>
                    <a:pt x="54005" y="1"/>
                  </a:cubicBezTo>
                  <a:lnTo>
                    <a:pt x="1215638" y="0"/>
                  </a:lnTo>
                  <a:lnTo>
                    <a:pt x="1313980" y="108013"/>
                  </a:lnTo>
                  <a:lnTo>
                    <a:pt x="54005" y="108013"/>
                  </a:lnTo>
                  <a:cubicBezTo>
                    <a:pt x="24178" y="108013"/>
                    <a:pt x="0" y="83834"/>
                    <a:pt x="0" y="54007"/>
                  </a:cubicBezTo>
                  <a:cubicBezTo>
                    <a:pt x="0" y="39093"/>
                    <a:pt x="6044" y="25592"/>
                    <a:pt x="15817" y="15819"/>
                  </a:cubicBezTo>
                  <a:close/>
                </a:path>
              </a:pathLst>
            </a:cu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3"/>
            <p:cNvSpPr/>
            <p:nvPr userDrawn="1"/>
          </p:nvSpPr>
          <p:spPr>
            <a:xfrm rot="2588287">
              <a:off x="4911045" y="3207276"/>
              <a:ext cx="1476662" cy="311697"/>
            </a:xfrm>
            <a:custGeom>
              <a:avLst/>
              <a:gdLst/>
              <a:ahLst/>
              <a:cxnLst/>
              <a:rect l="l" t="t" r="r" b="b"/>
              <a:pathLst>
                <a:path w="1311499" h="276834">
                  <a:moveTo>
                    <a:pt x="0" y="168822"/>
                  </a:moveTo>
                  <a:lnTo>
                    <a:pt x="1257493" y="168822"/>
                  </a:lnTo>
                  <a:cubicBezTo>
                    <a:pt x="1287320" y="168822"/>
                    <a:pt x="1311499" y="193001"/>
                    <a:pt x="1311499" y="222828"/>
                  </a:cubicBezTo>
                  <a:cubicBezTo>
                    <a:pt x="1311499" y="252655"/>
                    <a:pt x="1287320" y="276834"/>
                    <a:pt x="1257493" y="276834"/>
                  </a:cubicBezTo>
                  <a:lnTo>
                    <a:pt x="98341" y="276834"/>
                  </a:lnTo>
                  <a:close/>
                  <a:moveTo>
                    <a:pt x="13263" y="108012"/>
                  </a:moveTo>
                  <a:lnTo>
                    <a:pt x="131896" y="0"/>
                  </a:lnTo>
                  <a:lnTo>
                    <a:pt x="990679" y="0"/>
                  </a:lnTo>
                  <a:cubicBezTo>
                    <a:pt x="1020506" y="0"/>
                    <a:pt x="1044685" y="24179"/>
                    <a:pt x="1044685" y="54006"/>
                  </a:cubicBezTo>
                  <a:cubicBezTo>
                    <a:pt x="1044685" y="83833"/>
                    <a:pt x="1020506" y="108012"/>
                    <a:pt x="990679" y="108012"/>
                  </a:cubicBezTo>
                  <a:close/>
                </a:path>
              </a:pathLst>
            </a:cu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p:cNvGrpSpPr/>
            <p:nvPr userDrawn="1"/>
          </p:nvGrpSpPr>
          <p:grpSpPr>
            <a:xfrm>
              <a:off x="2987824" y="302237"/>
              <a:ext cx="3658591" cy="3665766"/>
              <a:chOff x="894913" y="1065128"/>
              <a:chExt cx="2420639" cy="2425386"/>
            </a:xfrm>
          </p:grpSpPr>
          <p:pic>
            <p:nvPicPr>
              <p:cNvPr id="8" name="Picture 7" descr="G:\002-KIMS BUSINESS\007-02-Googleslidesppt\02-GSppt-Contents-Kim\20170429\02-\item02.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44000" contrast="40000"/>
                        </a14:imgEffect>
                      </a14:imgLayer>
                    </a14:imgProps>
                  </a:ext>
                  <a:ext uri="{28A0092B-C50C-407E-A947-70E740481C1C}">
                    <a14:useLocalDpi xmlns:a14="http://schemas.microsoft.com/office/drawing/2010/main" val="0"/>
                  </a:ext>
                </a:extLst>
              </a:blip>
              <a:srcRect/>
              <a:stretch>
                <a:fillRect/>
              </a:stretch>
            </p:blipFill>
            <p:spPr bwMode="auto">
              <a:xfrm rot="5004758">
                <a:off x="963129" y="1820488"/>
                <a:ext cx="1630218" cy="17098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G:\002-KIMS BUSINESS\007-02-Googleslidesppt\02-GSppt-Contents-Kim\20170429\02-\item0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569023">
                <a:off x="1645526" y="1354124"/>
                <a:ext cx="1630218" cy="1709834"/>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p:cNvSpPr/>
              <p:nvPr/>
            </p:nvSpPr>
            <p:spPr>
              <a:xfrm>
                <a:off x="1115616" y="1539635"/>
                <a:ext cx="1616891" cy="16168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4" descr="G:\002-KIMS BUSINESS\007-02-Googleslidesppt\02-GSppt-Contents-Kim\20170429\02-\item02.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44000" contrast="40000"/>
                        </a14:imgEffect>
                      </a14:imgLayer>
                    </a14:imgProps>
                  </a:ext>
                  <a:ext uri="{28A0092B-C50C-407E-A947-70E740481C1C}">
                    <a14:useLocalDpi xmlns:a14="http://schemas.microsoft.com/office/drawing/2010/main" val="0"/>
                  </a:ext>
                </a:extLst>
              </a:blip>
              <a:srcRect/>
              <a:stretch>
                <a:fillRect/>
              </a:stretch>
            </p:blipFill>
            <p:spPr bwMode="auto">
              <a:xfrm rot="13475233">
                <a:off x="894913" y="1065128"/>
                <a:ext cx="1630218" cy="1709834"/>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Oval 18"/>
            <p:cNvSpPr/>
            <p:nvPr userDrawn="1"/>
          </p:nvSpPr>
          <p:spPr>
            <a:xfrm>
              <a:off x="3452395" y="1155308"/>
              <a:ext cx="2188355" cy="2188355"/>
            </a:xfrm>
            <a:prstGeom prst="ellipse">
              <a:avLst/>
            </a:prstGeom>
            <a:noFill/>
            <a:ln w="158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ext Placeholder 9"/>
          <p:cNvSpPr>
            <a:spLocks noGrp="1"/>
          </p:cNvSpPr>
          <p:nvPr>
            <p:ph type="body" sz="quarter" idx="10" hasCustomPrompt="1"/>
          </p:nvPr>
        </p:nvSpPr>
        <p:spPr>
          <a:xfrm>
            <a:off x="3392288" y="2283718"/>
            <a:ext cx="2359424" cy="576063"/>
          </a:xfrm>
          <a:prstGeom prst="rect">
            <a:avLst/>
          </a:prstGeom>
        </p:spPr>
        <p:txBody>
          <a:bodyPr anchor="ctr"/>
          <a:lstStyle>
            <a:lvl1pPr marL="0" indent="0" algn="ctr">
              <a:buNone/>
              <a:defRPr sz="3600" b="1" baseline="0">
                <a:solidFill>
                  <a:schemeClr val="accent1"/>
                </a:solidFill>
                <a:latin typeface="+mj-lt"/>
                <a:cs typeface="Arial" pitchFamily="34" charset="0"/>
              </a:defRPr>
            </a:lvl1pPr>
          </a:lstStyle>
          <a:p>
            <a:pPr lvl="0"/>
            <a:r>
              <a:rPr lang="en-US" altLang="ko-KR" dirty="0"/>
              <a:t>Welcome!!</a:t>
            </a:r>
          </a:p>
        </p:txBody>
      </p:sp>
      <p:sp>
        <p:nvSpPr>
          <p:cNvPr id="11" name="Text Placeholder 9"/>
          <p:cNvSpPr>
            <a:spLocks noGrp="1"/>
          </p:cNvSpPr>
          <p:nvPr>
            <p:ph type="body" sz="quarter" idx="11" hasCustomPrompt="1"/>
          </p:nvPr>
        </p:nvSpPr>
        <p:spPr>
          <a:xfrm>
            <a:off x="3392140" y="2859781"/>
            <a:ext cx="2359424" cy="576065"/>
          </a:xfrm>
          <a:prstGeom prst="rect">
            <a:avLst/>
          </a:prstGeom>
        </p:spPr>
        <p:txBody>
          <a:bodyPr anchor="ctr"/>
          <a:lstStyle>
            <a:lvl1pPr marL="0" indent="0" algn="ctr">
              <a:buNone/>
              <a:defRPr sz="1400" b="0" baseline="0">
                <a:solidFill>
                  <a:schemeClr val="accent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421661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12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2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694627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23528" y="123478"/>
            <a:ext cx="8820472"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323528" y="699542"/>
            <a:ext cx="8820472" cy="288032"/>
          </a:xfrm>
          <a:prstGeom prst="rect">
            <a:avLst/>
          </a:prstGeom>
        </p:spPr>
        <p:txBody>
          <a:bodyPr anchor="ctr"/>
          <a:lstStyle>
            <a:lvl1pPr marL="0" indent="0" algn="l">
              <a:buNone/>
              <a:defRPr sz="1200" b="0" baseline="0">
                <a:solidFill>
                  <a:schemeClr val="bg1"/>
                </a:solidFill>
                <a:latin typeface="+mn-lt"/>
                <a:cs typeface="Arial" pitchFamily="34" charset="0"/>
              </a:defRPr>
            </a:lvl1pPr>
          </a:lstStyle>
          <a:p>
            <a:pPr lvl="0"/>
            <a:r>
              <a:rPr lang="en-US" altLang="ko-KR" dirty="0"/>
              <a:t>Insert the title of your subtitle Here</a:t>
            </a:r>
          </a:p>
        </p:txBody>
      </p:sp>
      <p:sp>
        <p:nvSpPr>
          <p:cNvPr id="2" name="직사각형 1">
            <a:extLst>
              <a:ext uri="{FF2B5EF4-FFF2-40B4-BE49-F238E27FC236}">
                <a16:creationId xmlns:a16="http://schemas.microsoft.com/office/drawing/2014/main" id="{97845489-B228-40CA-99BD-CBA41EE6F99E}"/>
              </a:ext>
            </a:extLst>
          </p:cNvPr>
          <p:cNvSpPr/>
          <p:nvPr userDrawn="1"/>
        </p:nvSpPr>
        <p:spPr>
          <a:xfrm>
            <a:off x="0" y="1059582"/>
            <a:ext cx="9144000" cy="40839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12904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619672" y="123478"/>
            <a:ext cx="7524328"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1619672" y="699542"/>
            <a:ext cx="7524328" cy="288032"/>
          </a:xfrm>
          <a:prstGeom prst="rect">
            <a:avLst/>
          </a:prstGeom>
        </p:spPr>
        <p:txBody>
          <a:bodyPr anchor="ctr"/>
          <a:lstStyle>
            <a:lvl1pPr marL="0" indent="0" algn="l">
              <a:buNone/>
              <a:defRPr sz="12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4074184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3563888" y="627534"/>
            <a:ext cx="1296144" cy="1296144"/>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3563888" y="2031690"/>
            <a:ext cx="1296144" cy="1296144"/>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1" hasCustomPrompt="1"/>
          </p:nvPr>
        </p:nvSpPr>
        <p:spPr>
          <a:xfrm>
            <a:off x="3563888" y="3435846"/>
            <a:ext cx="1296144" cy="1296144"/>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776077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0"/>
            <a:ext cx="9144000" cy="5143500"/>
          </a:xfrm>
          <a:prstGeom prst="rect">
            <a:avLst/>
          </a:prstGeom>
          <a:solidFill>
            <a:schemeClr val="bg1">
              <a:lumMod val="95000"/>
            </a:schemeClr>
          </a:solidFill>
        </p:spPr>
        <p:txBody>
          <a:bodyPr tIns="540000" anchor="t"/>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0740028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theme" Target="../theme/theme2.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61" r:id="rId2"/>
    <p:sldLayoutId id="2147483652" r:id="rId3"/>
    <p:sldLayoutId id="2147483660" r:id="rId4"/>
    <p:sldLayoutId id="2147483662" r:id="rId5"/>
    <p:sldLayoutId id="2147483665" r:id="rId6"/>
    <p:sldLayoutId id="2147483666" r:id="rId7"/>
    <p:sldLayoutId id="2147483663" r:id="rId8"/>
    <p:sldLayoutId id="2147483664" r:id="rId9"/>
    <p:sldLayoutId id="2147483667" r:id="rId10"/>
    <p:sldLayoutId id="2147483668" r:id="rId11"/>
    <p:sldLayoutId id="2147483655" r:id="rId12"/>
    <p:sldLayoutId id="2147483669" r:id="rId13"/>
    <p:sldLayoutId id="2147483670" r:id="rId14"/>
    <p:sldLayoutId id="2147483671" r:id="rId15"/>
    <p:sldLayoutId id="2147483656" r:id="rId16"/>
    <p:sldLayoutId id="2147483674" r:id="rId17"/>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6.xml"/><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231888" y="2859782"/>
            <a:ext cx="4716376" cy="481178"/>
          </a:xfrm>
        </p:spPr>
        <p:txBody>
          <a:bodyPr/>
          <a:lstStyle/>
          <a:p>
            <a:pPr lvl="0"/>
            <a:r>
              <a:rPr lang="pt-BR" altLang="ko-KR" sz="1800" dirty="0">
                <a:latin typeface="Consolas" panose="020B0609020204030204" pitchFamily="49" charset="0"/>
              </a:rPr>
              <a:t>Software de Negociação </a:t>
            </a:r>
            <a:br>
              <a:rPr lang="pt-BR" altLang="ko-KR" sz="1800" dirty="0">
                <a:latin typeface="Consolas" panose="020B0609020204030204" pitchFamily="49" charset="0"/>
              </a:rPr>
            </a:br>
            <a:r>
              <a:rPr lang="pt-BR" altLang="ko-KR" sz="1800" dirty="0">
                <a:latin typeface="Consolas" panose="020B0609020204030204" pitchFamily="49" charset="0"/>
              </a:rPr>
              <a:t>de </a:t>
            </a:r>
            <a:r>
              <a:rPr lang="pt-BR" altLang="ko-KR" sz="1800" dirty="0" err="1">
                <a:latin typeface="Consolas" panose="020B0609020204030204" pitchFamily="49" charset="0"/>
              </a:rPr>
              <a:t>Criptomoedas</a:t>
            </a:r>
            <a:r>
              <a:rPr lang="pt-BR" altLang="ko-KR" sz="1800" dirty="0">
                <a:latin typeface="Consolas" panose="020B0609020204030204" pitchFamily="49" charset="0"/>
              </a:rPr>
              <a:t> </a:t>
            </a:r>
          </a:p>
          <a:p>
            <a:pPr lvl="0"/>
            <a:r>
              <a:rPr lang="pt-BR" altLang="ko-KR" sz="1800" dirty="0">
                <a:latin typeface="Consolas" panose="020B0609020204030204" pitchFamily="49" charset="0"/>
              </a:rPr>
              <a:t>via </a:t>
            </a:r>
            <a:r>
              <a:rPr lang="pt-BR" altLang="ko-KR" sz="1800" dirty="0" err="1">
                <a:latin typeface="Consolas" panose="020B0609020204030204" pitchFamily="49" charset="0"/>
              </a:rPr>
              <a:t>Chatbot</a:t>
            </a:r>
            <a:endParaRPr lang="ko-KR" altLang="en-US" sz="1800" b="1" dirty="0">
              <a:latin typeface="Consolas" panose="020B0609020204030204" pitchFamily="49" charset="0"/>
            </a:endParaRPr>
          </a:p>
        </p:txBody>
      </p:sp>
      <p:pic>
        <p:nvPicPr>
          <p:cNvPr id="5" name="Picture 4">
            <a:extLst>
              <a:ext uri="{FF2B5EF4-FFF2-40B4-BE49-F238E27FC236}">
                <a16:creationId xmlns:a16="http://schemas.microsoft.com/office/drawing/2014/main" id="{B3098928-9B79-4B1C-B2FB-591236805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9082" y="1645915"/>
            <a:ext cx="925835" cy="925835"/>
          </a:xfrm>
          <a:prstGeom prst="rect">
            <a:avLst/>
          </a:prstGeom>
        </p:spPr>
      </p:pic>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7A7BD"/>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5496" y="3003798"/>
            <a:ext cx="5831632" cy="576063"/>
          </a:xfrm>
        </p:spPr>
        <p:txBody>
          <a:bodyPr/>
          <a:lstStyle/>
          <a:p>
            <a:pPr algn="l"/>
            <a:r>
              <a:rPr lang="en-US" altLang="ko-KR" sz="4000" dirty="0" err="1">
                <a:solidFill>
                  <a:schemeClr val="bg1"/>
                </a:solidFill>
              </a:rPr>
              <a:t>Obrigada</a:t>
            </a:r>
            <a:r>
              <a:rPr lang="en-US" altLang="ko-KR" sz="4000" dirty="0">
                <a:solidFill>
                  <a:schemeClr val="bg1"/>
                </a:solidFill>
              </a:rPr>
              <a:t>!</a:t>
            </a:r>
            <a:endParaRPr lang="ko-KR" altLang="en-US" sz="4000" dirty="0">
              <a:solidFill>
                <a:schemeClr val="bg1"/>
              </a:solidFill>
            </a:endParaRPr>
          </a:p>
        </p:txBody>
      </p:sp>
      <p:sp>
        <p:nvSpPr>
          <p:cNvPr id="3" name="Text Placeholder 2"/>
          <p:cNvSpPr>
            <a:spLocks noGrp="1"/>
          </p:cNvSpPr>
          <p:nvPr>
            <p:ph type="body" sz="quarter" idx="11"/>
          </p:nvPr>
        </p:nvSpPr>
        <p:spPr>
          <a:xfrm>
            <a:off x="35496" y="3723878"/>
            <a:ext cx="5543600" cy="1332148"/>
          </a:xfrm>
        </p:spPr>
        <p:txBody>
          <a:bodyPr/>
          <a:lstStyle/>
          <a:p>
            <a:pPr lvl="0" algn="l"/>
            <a:r>
              <a:rPr lang="en-US" altLang="ko-KR" dirty="0" err="1">
                <a:latin typeface="Consolas" panose="020B0609020204030204" pitchFamily="49" charset="0"/>
              </a:rPr>
              <a:t>Curso</a:t>
            </a:r>
            <a:r>
              <a:rPr lang="en-US" altLang="ko-KR" dirty="0">
                <a:latin typeface="Consolas" panose="020B0609020204030204" pitchFamily="49" charset="0"/>
              </a:rPr>
              <a:t>: </a:t>
            </a:r>
            <a:r>
              <a:rPr lang="en-US" altLang="ko-KR" dirty="0" err="1">
                <a:latin typeface="Consolas" panose="020B0609020204030204" pitchFamily="49" charset="0"/>
              </a:rPr>
              <a:t>Ciência</a:t>
            </a:r>
            <a:r>
              <a:rPr lang="en-US" altLang="ko-KR" dirty="0">
                <a:latin typeface="Consolas" panose="020B0609020204030204" pitchFamily="49" charset="0"/>
              </a:rPr>
              <a:t> da </a:t>
            </a:r>
            <a:r>
              <a:rPr lang="en-US" altLang="ko-KR" dirty="0" err="1">
                <a:latin typeface="Consolas" panose="020B0609020204030204" pitchFamily="49" charset="0"/>
              </a:rPr>
              <a:t>Computação</a:t>
            </a:r>
            <a:endParaRPr lang="en-US" altLang="ko-KR" dirty="0">
              <a:latin typeface="Consolas" panose="020B0609020204030204" pitchFamily="49" charset="0"/>
            </a:endParaRPr>
          </a:p>
          <a:p>
            <a:pPr lvl="0" algn="l"/>
            <a:r>
              <a:rPr lang="en-US" altLang="ko-KR" dirty="0" err="1">
                <a:latin typeface="Consolas" panose="020B0609020204030204" pitchFamily="49" charset="0"/>
              </a:rPr>
              <a:t>Disciplina</a:t>
            </a:r>
            <a:r>
              <a:rPr lang="en-US" altLang="ko-KR" dirty="0">
                <a:latin typeface="Consolas" panose="020B0609020204030204" pitchFamily="49" charset="0"/>
              </a:rPr>
              <a:t>: </a:t>
            </a:r>
            <a:r>
              <a:rPr lang="en-US" altLang="ko-KR" dirty="0" err="1">
                <a:latin typeface="Consolas" panose="020B0609020204030204" pitchFamily="49" charset="0"/>
              </a:rPr>
              <a:t>Laboratório</a:t>
            </a:r>
            <a:r>
              <a:rPr lang="en-US" altLang="ko-KR" dirty="0">
                <a:latin typeface="Consolas" panose="020B0609020204030204" pitchFamily="49" charset="0"/>
              </a:rPr>
              <a:t> de Software e </a:t>
            </a:r>
            <a:r>
              <a:rPr lang="en-US" altLang="ko-KR" dirty="0" err="1">
                <a:latin typeface="Consolas" panose="020B0609020204030204" pitchFamily="49" charset="0"/>
              </a:rPr>
              <a:t>Projetos</a:t>
            </a:r>
            <a:endParaRPr lang="en-US" altLang="ko-KR" dirty="0">
              <a:latin typeface="Consolas" panose="020B0609020204030204" pitchFamily="49" charset="0"/>
            </a:endParaRPr>
          </a:p>
          <a:p>
            <a:pPr algn="l"/>
            <a:r>
              <a:rPr lang="en-US" altLang="ko-KR" dirty="0" err="1">
                <a:latin typeface="Consolas" panose="020B0609020204030204" pitchFamily="49" charset="0"/>
              </a:rPr>
              <a:t>Aluno</a:t>
            </a:r>
            <a:r>
              <a:rPr lang="en-US" altLang="ko-KR" dirty="0">
                <a:latin typeface="Consolas" panose="020B0609020204030204" pitchFamily="49" charset="0"/>
              </a:rPr>
              <a:t>: Talita München</a:t>
            </a:r>
          </a:p>
          <a:p>
            <a:pPr lvl="0" algn="l"/>
            <a:r>
              <a:rPr lang="en-US" altLang="ko-KR" dirty="0">
                <a:latin typeface="Consolas" panose="020B0609020204030204" pitchFamily="49" charset="0"/>
              </a:rPr>
              <a:t>Professor: Nielsen </a:t>
            </a:r>
            <a:r>
              <a:rPr lang="en-US" altLang="ko-KR" dirty="0" err="1">
                <a:latin typeface="Consolas" panose="020B0609020204030204" pitchFamily="49" charset="0"/>
              </a:rPr>
              <a:t>Rechia</a:t>
            </a:r>
            <a:endParaRPr lang="en-US" altLang="ko-KR" dirty="0">
              <a:latin typeface="Consolas" panose="020B0609020204030204" pitchFamily="49" charset="0"/>
            </a:endParaRPr>
          </a:p>
        </p:txBody>
      </p:sp>
      <p:pic>
        <p:nvPicPr>
          <p:cNvPr id="1030" name="Picture 6" descr="Resultado de imagem para uniritter logo png">
            <a:extLst>
              <a:ext uri="{FF2B5EF4-FFF2-40B4-BE49-F238E27FC236}">
                <a16:creationId xmlns:a16="http://schemas.microsoft.com/office/drawing/2014/main" id="{DA959EE7-A4A7-4C02-A27C-1DE8A5A99E9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96336" y="4389952"/>
            <a:ext cx="1512168" cy="552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455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latin typeface="Consolas" panose="020B0609020204030204" pitchFamily="49" charset="0"/>
              </a:rPr>
              <a:t>O </a:t>
            </a:r>
            <a:r>
              <a:rPr lang="en-US" altLang="ko-KR" dirty="0" err="1">
                <a:latin typeface="Consolas" panose="020B0609020204030204" pitchFamily="49" charset="0"/>
              </a:rPr>
              <a:t>Projeto</a:t>
            </a:r>
            <a:endParaRPr lang="ko-KR" altLang="en-US" dirty="0">
              <a:latin typeface="Consolas" panose="020B0609020204030204" pitchFamily="49" charset="0"/>
            </a:endParaRPr>
          </a:p>
        </p:txBody>
      </p:sp>
      <p:sp>
        <p:nvSpPr>
          <p:cNvPr id="6" name="Oval 5"/>
          <p:cNvSpPr/>
          <p:nvPr/>
        </p:nvSpPr>
        <p:spPr>
          <a:xfrm>
            <a:off x="2166052" y="1419622"/>
            <a:ext cx="1008112" cy="1008112"/>
          </a:xfrm>
          <a:prstGeom prst="ellipse">
            <a:avLst/>
          </a:prstGeom>
          <a:solidFill>
            <a:schemeClr val="bg1"/>
          </a:solidFill>
          <a:ln w="41275">
            <a:solidFill>
              <a:srgbClr val="69B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p:nvPr/>
        </p:nvSpPr>
        <p:spPr>
          <a:xfrm>
            <a:off x="7001520" y="1415058"/>
            <a:ext cx="1008112" cy="1008112"/>
          </a:xfrm>
          <a:prstGeom prst="ellipse">
            <a:avLst/>
          </a:prstGeom>
          <a:solidFill>
            <a:schemeClr val="bg1"/>
          </a:solidFill>
          <a:ln w="41275">
            <a:solidFill>
              <a:srgbClr val="69B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1543052" y="2562918"/>
            <a:ext cx="2254112" cy="1603460"/>
            <a:chOff x="3017860" y="4363106"/>
            <a:chExt cx="1654565" cy="1603460"/>
          </a:xfrm>
        </p:grpSpPr>
        <p:sp>
          <p:nvSpPr>
            <p:cNvPr id="11" name="TextBox 10"/>
            <p:cNvSpPr txBox="1"/>
            <p:nvPr/>
          </p:nvSpPr>
          <p:spPr>
            <a:xfrm>
              <a:off x="3017860" y="5197125"/>
              <a:ext cx="1654564" cy="769441"/>
            </a:xfrm>
            <a:prstGeom prst="rect">
              <a:avLst/>
            </a:prstGeom>
            <a:noFill/>
            <a:ln>
              <a:noFill/>
            </a:ln>
          </p:spPr>
          <p:txBody>
            <a:bodyPr wrap="square" rtlCol="0">
              <a:spAutoFit/>
            </a:bodyPr>
            <a:lstStyle/>
            <a:p>
              <a:pPr algn="ctr"/>
              <a:r>
                <a:rPr lang="en-US" altLang="ko-KR" sz="1100" dirty="0" err="1">
                  <a:solidFill>
                    <a:schemeClr val="bg1"/>
                  </a:solidFill>
                  <a:cs typeface="Arial" pitchFamily="34" charset="0"/>
                </a:rPr>
                <a:t>Proporciona</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ao</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usuárioo</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acompanhamento</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na</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oscilação</a:t>
              </a:r>
              <a:r>
                <a:rPr lang="en-US" altLang="ko-KR" sz="1100" dirty="0">
                  <a:solidFill>
                    <a:schemeClr val="bg1"/>
                  </a:solidFill>
                  <a:cs typeface="Arial" pitchFamily="34" charset="0"/>
                </a:rPr>
                <a:t> de </a:t>
              </a:r>
              <a:r>
                <a:rPr lang="en-US" altLang="ko-KR" sz="1100" dirty="0" err="1">
                  <a:solidFill>
                    <a:schemeClr val="bg1"/>
                  </a:solidFill>
                  <a:cs typeface="Arial" pitchFamily="34" charset="0"/>
                </a:rPr>
                <a:t>valores</a:t>
              </a:r>
              <a:r>
                <a:rPr lang="en-US" altLang="ko-KR" sz="1100" dirty="0">
                  <a:solidFill>
                    <a:schemeClr val="bg1"/>
                  </a:solidFill>
                  <a:cs typeface="Arial" pitchFamily="34" charset="0"/>
                </a:rPr>
                <a:t> do </a:t>
              </a:r>
              <a:r>
                <a:rPr lang="en-US" altLang="ko-KR" sz="1100" dirty="0" err="1">
                  <a:solidFill>
                    <a:schemeClr val="bg1"/>
                  </a:solidFill>
                  <a:cs typeface="Arial" pitchFamily="34" charset="0"/>
                </a:rPr>
                <a:t>mercado</a:t>
              </a:r>
              <a:r>
                <a:rPr lang="en-US" altLang="ko-KR" sz="1100" dirty="0">
                  <a:solidFill>
                    <a:schemeClr val="bg1"/>
                  </a:solidFill>
                  <a:cs typeface="Arial" pitchFamily="34" charset="0"/>
                </a:rPr>
                <a:t> de </a:t>
              </a:r>
              <a:r>
                <a:rPr lang="en-US" altLang="ko-KR" sz="1100" dirty="0" err="1">
                  <a:solidFill>
                    <a:schemeClr val="bg1"/>
                  </a:solidFill>
                  <a:cs typeface="Arial" pitchFamily="34" charset="0"/>
                </a:rPr>
                <a:t>negociações</a:t>
              </a:r>
              <a:r>
                <a:rPr lang="en-US" altLang="ko-KR" sz="1100" dirty="0">
                  <a:solidFill>
                    <a:schemeClr val="bg1"/>
                  </a:solidFill>
                  <a:cs typeface="Arial" pitchFamily="34" charset="0"/>
                </a:rPr>
                <a:t>.</a:t>
              </a:r>
            </a:p>
          </p:txBody>
        </p:sp>
        <p:sp>
          <p:nvSpPr>
            <p:cNvPr id="12" name="TextBox 11"/>
            <p:cNvSpPr txBox="1"/>
            <p:nvPr/>
          </p:nvSpPr>
          <p:spPr>
            <a:xfrm>
              <a:off x="3017860" y="4363106"/>
              <a:ext cx="1654565" cy="830997"/>
            </a:xfrm>
            <a:prstGeom prst="rect">
              <a:avLst/>
            </a:prstGeom>
            <a:noFill/>
          </p:spPr>
          <p:txBody>
            <a:bodyPr wrap="square" rtlCol="0">
              <a:spAutoFit/>
            </a:bodyPr>
            <a:lstStyle/>
            <a:p>
              <a:pPr algn="ctr"/>
              <a:r>
                <a:rPr lang="en-US" altLang="ko-KR" sz="1600" b="1" dirty="0" err="1">
                  <a:solidFill>
                    <a:schemeClr val="bg1"/>
                  </a:solidFill>
                  <a:latin typeface="Consolas" panose="020B0609020204030204" pitchFamily="49" charset="0"/>
                  <a:cs typeface="Arial" pitchFamily="34" charset="0"/>
                </a:rPr>
                <a:t>Monitoramento</a:t>
              </a:r>
              <a:r>
                <a:rPr lang="en-US" altLang="ko-KR" sz="1600" b="1" dirty="0">
                  <a:solidFill>
                    <a:schemeClr val="bg1"/>
                  </a:solidFill>
                  <a:latin typeface="Consolas" panose="020B0609020204030204" pitchFamily="49" charset="0"/>
                  <a:cs typeface="Arial" pitchFamily="34" charset="0"/>
                </a:rPr>
                <a:t> do Mercado de </a:t>
              </a:r>
              <a:r>
                <a:rPr lang="en-US" altLang="ko-KR" sz="1600" b="1" dirty="0" err="1">
                  <a:solidFill>
                    <a:schemeClr val="bg1"/>
                  </a:solidFill>
                  <a:latin typeface="Consolas" panose="020B0609020204030204" pitchFamily="49" charset="0"/>
                  <a:cs typeface="Arial" pitchFamily="34" charset="0"/>
                </a:rPr>
                <a:t>Criptomoedas</a:t>
              </a:r>
              <a:endParaRPr lang="ko-KR" altLang="en-US" sz="1600" b="1" dirty="0">
                <a:solidFill>
                  <a:schemeClr val="bg1"/>
                </a:solidFill>
                <a:latin typeface="Consolas" panose="020B0609020204030204" pitchFamily="49" charset="0"/>
                <a:cs typeface="Arial" pitchFamily="34" charset="0"/>
              </a:endParaRPr>
            </a:p>
          </p:txBody>
        </p:sp>
      </p:grpSp>
      <p:grpSp>
        <p:nvGrpSpPr>
          <p:cNvPr id="13" name="Group 12"/>
          <p:cNvGrpSpPr/>
          <p:nvPr/>
        </p:nvGrpSpPr>
        <p:grpSpPr>
          <a:xfrm>
            <a:off x="6378520" y="2558354"/>
            <a:ext cx="2254112" cy="1665016"/>
            <a:chOff x="3017860" y="4363106"/>
            <a:chExt cx="1654565" cy="1665016"/>
          </a:xfrm>
        </p:grpSpPr>
        <p:sp>
          <p:nvSpPr>
            <p:cNvPr id="14" name="TextBox 13"/>
            <p:cNvSpPr txBox="1"/>
            <p:nvPr/>
          </p:nvSpPr>
          <p:spPr>
            <a:xfrm>
              <a:off x="3017860" y="5197125"/>
              <a:ext cx="1654564" cy="830997"/>
            </a:xfrm>
            <a:prstGeom prst="rect">
              <a:avLst/>
            </a:prstGeom>
            <a:noFill/>
            <a:ln>
              <a:noFill/>
            </a:ln>
          </p:spPr>
          <p:txBody>
            <a:bodyPr wrap="square" rtlCol="0">
              <a:spAutoFit/>
            </a:bodyPr>
            <a:lstStyle/>
            <a:p>
              <a:pPr algn="ctr"/>
              <a:r>
                <a:rPr lang="en-US" altLang="ko-KR" sz="1200" dirty="0" err="1">
                  <a:solidFill>
                    <a:schemeClr val="bg1"/>
                  </a:solidFill>
                  <a:cs typeface="Arial" pitchFamily="34" charset="0"/>
                </a:rPr>
                <a:t>Visando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uma</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comunicação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instantânea</a:t>
              </a:r>
              <a:r>
                <a:rPr lang="en-US" altLang="ko-KR" sz="1200" dirty="0">
                  <a:solidFill>
                    <a:schemeClr val="bg1"/>
                  </a:solidFill>
                  <a:cs typeface="Arial" pitchFamily="34" charset="0"/>
                </a:rPr>
                <a:t> entre o </a:t>
              </a:r>
              <a:r>
                <a:rPr lang="en-US" altLang="ko-KR" sz="1200" dirty="0" err="1">
                  <a:solidFill>
                    <a:schemeClr val="bg1"/>
                  </a:solidFill>
                  <a:cs typeface="Arial" pitchFamily="34" charset="0"/>
                </a:rPr>
                <a:t>usuário</a:t>
              </a:r>
              <a:r>
                <a:rPr lang="en-US" altLang="ko-KR" sz="1200" dirty="0">
                  <a:solidFill>
                    <a:schemeClr val="bg1"/>
                  </a:solidFill>
                  <a:cs typeface="Arial" pitchFamily="34" charset="0"/>
                </a:rPr>
                <a:t> e o </a:t>
              </a:r>
              <a:r>
                <a:rPr lang="en-US" altLang="ko-KR" sz="1200" dirty="0" err="1">
                  <a:solidFill>
                    <a:schemeClr val="bg1"/>
                  </a:solidFill>
                  <a:cs typeface="Arial" pitchFamily="34" charset="0"/>
                </a:rPr>
                <a:t>sistema</a:t>
              </a:r>
              <a:r>
                <a:rPr lang="en-US" altLang="ko-KR" sz="1200" dirty="0">
                  <a:solidFill>
                    <a:schemeClr val="bg1"/>
                  </a:solidFill>
                  <a:cs typeface="Arial" pitchFamily="34" charset="0"/>
                </a:rPr>
                <a:t> de forma </a:t>
              </a:r>
              <a:r>
                <a:rPr lang="en-US" altLang="ko-KR" sz="1200" dirty="0" err="1">
                  <a:solidFill>
                    <a:schemeClr val="bg1"/>
                  </a:solidFill>
                  <a:cs typeface="Arial" pitchFamily="34" charset="0"/>
                </a:rPr>
                <a:t>prática</a:t>
              </a:r>
              <a:r>
                <a:rPr lang="en-US" altLang="ko-KR" sz="1200" dirty="0">
                  <a:solidFill>
                    <a:schemeClr val="bg1"/>
                  </a:solidFill>
                  <a:cs typeface="Arial" pitchFamily="34" charset="0"/>
                </a:rPr>
                <a:t> e de </a:t>
              </a:r>
              <a:r>
                <a:rPr lang="en-US" altLang="ko-KR" sz="1200" dirty="0" err="1">
                  <a:solidFill>
                    <a:schemeClr val="bg1"/>
                  </a:solidFill>
                  <a:cs typeface="Arial" pitchFamily="34" charset="0"/>
                </a:rPr>
                <a:t>fácil</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acesso</a:t>
              </a:r>
              <a:r>
                <a:rPr lang="en-US" altLang="ko-KR" sz="1200" dirty="0">
                  <a:solidFill>
                    <a:schemeClr val="bg1"/>
                  </a:solidFill>
                  <a:cs typeface="Arial" pitchFamily="34" charset="0"/>
                </a:rPr>
                <a:t>.</a:t>
              </a:r>
            </a:p>
          </p:txBody>
        </p:sp>
        <p:sp>
          <p:nvSpPr>
            <p:cNvPr id="15" name="TextBox 14"/>
            <p:cNvSpPr txBox="1"/>
            <p:nvPr/>
          </p:nvSpPr>
          <p:spPr>
            <a:xfrm>
              <a:off x="3017860" y="4363106"/>
              <a:ext cx="1654565" cy="830997"/>
            </a:xfrm>
            <a:prstGeom prst="rect">
              <a:avLst/>
            </a:prstGeom>
            <a:noFill/>
          </p:spPr>
          <p:txBody>
            <a:bodyPr wrap="square" rtlCol="0">
              <a:spAutoFit/>
            </a:bodyPr>
            <a:lstStyle/>
            <a:p>
              <a:pPr algn="ctr"/>
              <a:r>
                <a:rPr lang="pt-BR" altLang="ko-KR" sz="1600" b="1" dirty="0">
                  <a:solidFill>
                    <a:schemeClr val="bg1"/>
                  </a:solidFill>
                  <a:latin typeface="Consolas" panose="020B0609020204030204" pitchFamily="49" charset="0"/>
                  <a:cs typeface="Arial" pitchFamily="34" charset="0"/>
                </a:rPr>
                <a:t>Comunicação via </a:t>
              </a:r>
              <a:r>
                <a:rPr lang="pt-BR" altLang="ko-KR" sz="1600" b="1" dirty="0" err="1">
                  <a:solidFill>
                    <a:schemeClr val="bg1"/>
                  </a:solidFill>
                  <a:latin typeface="Consolas" panose="020B0609020204030204" pitchFamily="49" charset="0"/>
                  <a:cs typeface="Arial" pitchFamily="34" charset="0"/>
                </a:rPr>
                <a:t>ChatBot</a:t>
              </a:r>
              <a:r>
                <a:rPr lang="pt-BR" altLang="ko-KR" sz="1600" b="1" dirty="0">
                  <a:solidFill>
                    <a:schemeClr val="bg1"/>
                  </a:solidFill>
                  <a:latin typeface="Consolas" panose="020B0609020204030204" pitchFamily="49" charset="0"/>
                  <a:cs typeface="Arial" pitchFamily="34" charset="0"/>
                </a:rPr>
                <a:t> utilizando o </a:t>
              </a:r>
              <a:r>
                <a:rPr lang="pt-BR" altLang="ko-KR" sz="1600" b="1" dirty="0" err="1">
                  <a:solidFill>
                    <a:schemeClr val="bg1"/>
                  </a:solidFill>
                  <a:latin typeface="Consolas" panose="020B0609020204030204" pitchFamily="49" charset="0"/>
                  <a:cs typeface="Arial" pitchFamily="34" charset="0"/>
                </a:rPr>
                <a:t>Telegram</a:t>
              </a:r>
              <a:endParaRPr lang="ko-KR" altLang="en-US" sz="1600" b="1" dirty="0">
                <a:solidFill>
                  <a:schemeClr val="bg1"/>
                </a:solidFill>
                <a:latin typeface="Consolas" panose="020B0609020204030204" pitchFamily="49" charset="0"/>
                <a:cs typeface="Arial" pitchFamily="34" charset="0"/>
              </a:endParaRPr>
            </a:p>
          </p:txBody>
        </p:sp>
      </p:grpSp>
      <p:sp>
        <p:nvSpPr>
          <p:cNvPr id="35" name="Rounded Rectangle 5">
            <a:extLst>
              <a:ext uri="{FF2B5EF4-FFF2-40B4-BE49-F238E27FC236}">
                <a16:creationId xmlns:a16="http://schemas.microsoft.com/office/drawing/2014/main" id="{15C36595-2117-4BBD-9A72-A0960FCA894A}"/>
              </a:ext>
            </a:extLst>
          </p:cNvPr>
          <p:cNvSpPr/>
          <p:nvPr/>
        </p:nvSpPr>
        <p:spPr>
          <a:xfrm flipH="1">
            <a:off x="7308304" y="1808637"/>
            <a:ext cx="407088" cy="292085"/>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6" name="Parallelogram 30">
            <a:extLst>
              <a:ext uri="{FF2B5EF4-FFF2-40B4-BE49-F238E27FC236}">
                <a16:creationId xmlns:a16="http://schemas.microsoft.com/office/drawing/2014/main" id="{E602D1A3-43D2-4815-A581-673AEAA0844B}"/>
              </a:ext>
            </a:extLst>
          </p:cNvPr>
          <p:cNvSpPr/>
          <p:nvPr/>
        </p:nvSpPr>
        <p:spPr>
          <a:xfrm flipH="1">
            <a:off x="2483768" y="1766124"/>
            <a:ext cx="372392" cy="37331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4" name="Text Placeholder 3">
            <a:extLst>
              <a:ext uri="{FF2B5EF4-FFF2-40B4-BE49-F238E27FC236}">
                <a16:creationId xmlns:a16="http://schemas.microsoft.com/office/drawing/2014/main" id="{A08D445E-9129-4EA9-A46D-82AA76518675}"/>
              </a:ext>
            </a:extLst>
          </p:cNvPr>
          <p:cNvSpPr>
            <a:spLocks noGrp="1"/>
          </p:cNvSpPr>
          <p:nvPr>
            <p:ph type="body" sz="quarter" idx="11"/>
          </p:nvPr>
        </p:nvSpPr>
        <p:spPr/>
        <p:txBody>
          <a:bodyPr/>
          <a:lstStyle/>
          <a:p>
            <a:r>
              <a:rPr lang="pt-BR" dirty="0"/>
              <a:t>Automatização no monitoramento e negociação de </a:t>
            </a:r>
            <a:r>
              <a:rPr lang="pt-BR" dirty="0" err="1"/>
              <a:t>Criptomoedas</a:t>
            </a:r>
            <a:r>
              <a:rPr lang="pt-BR" dirty="0"/>
              <a:t> com apoio de </a:t>
            </a:r>
            <a:r>
              <a:rPr lang="pt-BR" dirty="0" err="1"/>
              <a:t>Chatbot</a:t>
            </a:r>
            <a:endParaRPr lang="pt-BR" dirty="0"/>
          </a:p>
        </p:txBody>
      </p:sp>
      <p:sp>
        <p:nvSpPr>
          <p:cNvPr id="21" name="Oval 20">
            <a:extLst>
              <a:ext uri="{FF2B5EF4-FFF2-40B4-BE49-F238E27FC236}">
                <a16:creationId xmlns:a16="http://schemas.microsoft.com/office/drawing/2014/main" id="{F91150D7-0FFC-46FB-A349-9EA46555899D}"/>
              </a:ext>
            </a:extLst>
          </p:cNvPr>
          <p:cNvSpPr/>
          <p:nvPr/>
        </p:nvSpPr>
        <p:spPr>
          <a:xfrm>
            <a:off x="4583784" y="1415058"/>
            <a:ext cx="1008112" cy="1008112"/>
          </a:xfrm>
          <a:prstGeom prst="ellipse">
            <a:avLst/>
          </a:prstGeom>
          <a:solidFill>
            <a:schemeClr val="bg1"/>
          </a:solidFill>
          <a:ln w="41275">
            <a:solidFill>
              <a:srgbClr val="69B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45BFB072-810D-49E2-A107-7FED673933C0}"/>
              </a:ext>
            </a:extLst>
          </p:cNvPr>
          <p:cNvGrpSpPr/>
          <p:nvPr/>
        </p:nvGrpSpPr>
        <p:grpSpPr>
          <a:xfrm>
            <a:off x="3960783" y="2558354"/>
            <a:ext cx="2254113" cy="2034348"/>
            <a:chOff x="3017860" y="4363106"/>
            <a:chExt cx="1654566" cy="2034348"/>
          </a:xfrm>
        </p:grpSpPr>
        <p:sp>
          <p:nvSpPr>
            <p:cNvPr id="23" name="TextBox 22">
              <a:extLst>
                <a:ext uri="{FF2B5EF4-FFF2-40B4-BE49-F238E27FC236}">
                  <a16:creationId xmlns:a16="http://schemas.microsoft.com/office/drawing/2014/main" id="{DB971692-75D8-4D0C-A9F0-7847750A935C}"/>
                </a:ext>
              </a:extLst>
            </p:cNvPr>
            <p:cNvSpPr txBox="1"/>
            <p:nvPr/>
          </p:nvSpPr>
          <p:spPr>
            <a:xfrm>
              <a:off x="3017860" y="5197125"/>
              <a:ext cx="1654564" cy="1200329"/>
            </a:xfrm>
            <a:prstGeom prst="rect">
              <a:avLst/>
            </a:prstGeom>
            <a:noFill/>
            <a:ln>
              <a:noFill/>
            </a:ln>
          </p:spPr>
          <p:txBody>
            <a:bodyPr wrap="square" rtlCol="0">
              <a:spAutoFit/>
            </a:bodyPr>
            <a:lstStyle/>
            <a:p>
              <a:pPr algn="ctr"/>
              <a:r>
                <a:rPr lang="en-US" altLang="ko-KR" sz="1200" dirty="0" err="1">
                  <a:solidFill>
                    <a:schemeClr val="bg1"/>
                  </a:solidFill>
                  <a:cs typeface="Arial" pitchFamily="34" charset="0"/>
                </a:rPr>
                <a:t>Comunicação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direta</a:t>
              </a:r>
              <a:r>
                <a:rPr lang="en-US" altLang="ko-KR" sz="1200" dirty="0">
                  <a:solidFill>
                    <a:schemeClr val="bg1"/>
                  </a:solidFill>
                  <a:cs typeface="Arial" pitchFamily="34" charset="0"/>
                </a:rPr>
                <a:t> com a </a:t>
              </a:r>
              <a:r>
                <a:rPr lang="en-US" altLang="ko-KR" sz="1200" dirty="0" err="1">
                  <a:solidFill>
                    <a:schemeClr val="bg1"/>
                  </a:solidFill>
                  <a:cs typeface="Arial" pitchFamily="34" charset="0"/>
                </a:rPr>
                <a:t>corretora</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permitindo</a:t>
              </a:r>
              <a:r>
                <a:rPr lang="en-US" altLang="ko-KR" sz="1200" dirty="0">
                  <a:solidFill>
                    <a:schemeClr val="bg1"/>
                  </a:solidFill>
                  <a:cs typeface="Arial" pitchFamily="34" charset="0"/>
                </a:rPr>
                <a:t> que com </a:t>
              </a:r>
              <a:r>
                <a:rPr lang="en-US" altLang="ko-KR" sz="1200" dirty="0" err="1">
                  <a:solidFill>
                    <a:schemeClr val="bg1"/>
                  </a:solidFill>
                  <a:cs typeface="Arial" pitchFamily="34" charset="0"/>
                </a:rPr>
                <a:t>apenas</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alguns</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comandos</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seja</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possível</a:t>
              </a:r>
              <a:r>
                <a:rPr lang="en-US" altLang="ko-KR" sz="1200" dirty="0">
                  <a:solidFill>
                    <a:schemeClr val="bg1"/>
                  </a:solidFill>
                  <a:cs typeface="Arial" pitchFamily="34" charset="0"/>
                </a:rPr>
                <a:t> o software </a:t>
              </a:r>
              <a:r>
                <a:rPr lang="en-US" altLang="ko-KR" sz="1200" dirty="0" err="1">
                  <a:solidFill>
                    <a:schemeClr val="bg1"/>
                  </a:solidFill>
                  <a:cs typeface="Arial" pitchFamily="34" charset="0"/>
                </a:rPr>
                <a:t>realizar</a:t>
              </a:r>
              <a:r>
                <a:rPr lang="en-US" altLang="ko-KR" sz="1200" dirty="0">
                  <a:solidFill>
                    <a:schemeClr val="bg1"/>
                  </a:solidFill>
                  <a:cs typeface="Arial" pitchFamily="34" charset="0"/>
                </a:rPr>
                <a:t> as </a:t>
              </a:r>
              <a:r>
                <a:rPr lang="en-US" altLang="ko-KR" sz="1200" dirty="0" err="1">
                  <a:solidFill>
                    <a:schemeClr val="bg1"/>
                  </a:solidFill>
                  <a:cs typeface="Arial" pitchFamily="34" charset="0"/>
                </a:rPr>
                <a:t>ordens</a:t>
              </a:r>
              <a:r>
                <a:rPr lang="en-US" altLang="ko-KR" sz="1200" dirty="0">
                  <a:solidFill>
                    <a:schemeClr val="bg1"/>
                  </a:solidFill>
                  <a:cs typeface="Arial" pitchFamily="34" charset="0"/>
                </a:rPr>
                <a:t> de </a:t>
              </a:r>
              <a:r>
                <a:rPr lang="en-US" altLang="ko-KR" sz="1200" dirty="0" err="1">
                  <a:solidFill>
                    <a:schemeClr val="bg1"/>
                  </a:solidFill>
                  <a:cs typeface="Arial" pitchFamily="34" charset="0"/>
                </a:rPr>
                <a:t>compra</a:t>
              </a:r>
              <a:r>
                <a:rPr lang="en-US" altLang="ko-KR" sz="1200" dirty="0">
                  <a:solidFill>
                    <a:schemeClr val="bg1"/>
                  </a:solidFill>
                  <a:cs typeface="Arial" pitchFamily="34" charset="0"/>
                </a:rPr>
                <a:t> e </a:t>
              </a:r>
              <a:r>
                <a:rPr lang="en-US" altLang="ko-KR" sz="1200" dirty="0" err="1">
                  <a:solidFill>
                    <a:schemeClr val="bg1"/>
                  </a:solidFill>
                  <a:cs typeface="Arial" pitchFamily="34" charset="0"/>
                </a:rPr>
                <a:t>venda</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na</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plataforma</a:t>
              </a:r>
              <a:r>
                <a:rPr lang="en-US" altLang="ko-KR" sz="1200" dirty="0">
                  <a:solidFill>
                    <a:schemeClr val="bg1"/>
                  </a:solidFill>
                  <a:cs typeface="Arial" pitchFamily="34" charset="0"/>
                </a:rPr>
                <a:t>.</a:t>
              </a:r>
            </a:p>
          </p:txBody>
        </p:sp>
        <p:sp>
          <p:nvSpPr>
            <p:cNvPr id="24" name="TextBox 23">
              <a:extLst>
                <a:ext uri="{FF2B5EF4-FFF2-40B4-BE49-F238E27FC236}">
                  <a16:creationId xmlns:a16="http://schemas.microsoft.com/office/drawing/2014/main" id="{C94AC290-D82C-4856-B765-A63C1FFBDBA6}"/>
                </a:ext>
              </a:extLst>
            </p:cNvPr>
            <p:cNvSpPr txBox="1"/>
            <p:nvPr/>
          </p:nvSpPr>
          <p:spPr>
            <a:xfrm>
              <a:off x="3017861" y="4363106"/>
              <a:ext cx="1654565" cy="830997"/>
            </a:xfrm>
            <a:prstGeom prst="rect">
              <a:avLst/>
            </a:prstGeom>
            <a:noFill/>
          </p:spPr>
          <p:txBody>
            <a:bodyPr wrap="square" rtlCol="0">
              <a:spAutoFit/>
            </a:bodyPr>
            <a:lstStyle/>
            <a:p>
              <a:pPr algn="ctr"/>
              <a:r>
                <a:rPr lang="pt-BR" altLang="ko-KR" sz="1600" b="1" dirty="0">
                  <a:solidFill>
                    <a:schemeClr val="bg1"/>
                  </a:solidFill>
                  <a:latin typeface="Consolas" panose="020B0609020204030204" pitchFamily="49" charset="0"/>
                  <a:cs typeface="Arial" pitchFamily="34" charset="0"/>
                </a:rPr>
                <a:t>Compra e venda </a:t>
              </a:r>
              <a:br>
                <a:rPr lang="pt-BR" altLang="ko-KR" sz="1600" b="1" dirty="0">
                  <a:solidFill>
                    <a:schemeClr val="bg1"/>
                  </a:solidFill>
                  <a:latin typeface="Consolas" panose="020B0609020204030204" pitchFamily="49" charset="0"/>
                  <a:cs typeface="Arial" pitchFamily="34" charset="0"/>
                </a:rPr>
              </a:br>
              <a:r>
                <a:rPr lang="pt-BR" altLang="ko-KR" sz="1600" b="1" dirty="0">
                  <a:solidFill>
                    <a:schemeClr val="bg1"/>
                  </a:solidFill>
                  <a:latin typeface="Consolas" panose="020B0609020204030204" pitchFamily="49" charset="0"/>
                  <a:cs typeface="Arial" pitchFamily="34" charset="0"/>
                </a:rPr>
                <a:t>de ações </a:t>
              </a:r>
              <a:br>
                <a:rPr lang="pt-BR" altLang="ko-KR" sz="1600" b="1" dirty="0">
                  <a:solidFill>
                    <a:schemeClr val="bg1"/>
                  </a:solidFill>
                  <a:latin typeface="Consolas" panose="020B0609020204030204" pitchFamily="49" charset="0"/>
                  <a:cs typeface="Arial" pitchFamily="34" charset="0"/>
                </a:rPr>
              </a:br>
              <a:r>
                <a:rPr lang="pt-BR" altLang="ko-KR" sz="1600" b="1" dirty="0">
                  <a:solidFill>
                    <a:schemeClr val="bg1"/>
                  </a:solidFill>
                  <a:latin typeface="Consolas" panose="020B0609020204030204" pitchFamily="49" charset="0"/>
                  <a:cs typeface="Arial" pitchFamily="34" charset="0"/>
                </a:rPr>
                <a:t>automatizada</a:t>
              </a:r>
              <a:endParaRPr lang="ko-KR" altLang="en-US" sz="1600" b="1" dirty="0">
                <a:solidFill>
                  <a:schemeClr val="bg1"/>
                </a:solidFill>
                <a:latin typeface="Consolas" panose="020B0609020204030204" pitchFamily="49" charset="0"/>
                <a:cs typeface="Arial" pitchFamily="34" charset="0"/>
              </a:endParaRPr>
            </a:p>
          </p:txBody>
        </p:sp>
      </p:grpSp>
      <p:sp>
        <p:nvSpPr>
          <p:cNvPr id="25" name="Block Arc 11">
            <a:extLst>
              <a:ext uri="{FF2B5EF4-FFF2-40B4-BE49-F238E27FC236}">
                <a16:creationId xmlns:a16="http://schemas.microsoft.com/office/drawing/2014/main" id="{2C5A586E-F954-4CAD-BA09-05D5A765BCC8}"/>
              </a:ext>
            </a:extLst>
          </p:cNvPr>
          <p:cNvSpPr/>
          <p:nvPr/>
        </p:nvSpPr>
        <p:spPr>
          <a:xfrm rot="10800000">
            <a:off x="4979084" y="1761559"/>
            <a:ext cx="188583" cy="334509"/>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Tree>
    <p:extLst>
      <p:ext uri="{BB962C8B-B14F-4D97-AF65-F5344CB8AC3E}">
        <p14:creationId xmlns:p14="http://schemas.microsoft.com/office/powerpoint/2010/main" val="1015111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p:cNvSpPr/>
          <p:nvPr/>
        </p:nvSpPr>
        <p:spPr>
          <a:xfrm flipH="1">
            <a:off x="1504173" y="483518"/>
            <a:ext cx="1080000" cy="1080000"/>
          </a:xfrm>
          <a:prstGeom prst="ellipse">
            <a:avLst/>
          </a:prstGeom>
          <a:solidFill>
            <a:schemeClr val="accent4">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flipH="1">
            <a:off x="1052234" y="843518"/>
            <a:ext cx="1260000" cy="1260000"/>
          </a:xfrm>
          <a:prstGeom prst="ellipse">
            <a:avLst/>
          </a:prstGeom>
          <a:solidFill>
            <a:schemeClr val="accent2">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flipH="1">
            <a:off x="1592234" y="1272014"/>
            <a:ext cx="1440000" cy="1440000"/>
          </a:xfrm>
          <a:prstGeom prst="ellipse">
            <a:avLst/>
          </a:prstGeom>
          <a:solidFill>
            <a:schemeClr val="accent4">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flipH="1">
            <a:off x="2377237" y="1563518"/>
            <a:ext cx="1800000" cy="1800000"/>
          </a:xfrm>
          <a:prstGeom prst="ellipse">
            <a:avLst/>
          </a:prstGeom>
          <a:solidFill>
            <a:schemeClr val="accent2">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6475644" y="483518"/>
            <a:ext cx="1080000" cy="1080000"/>
          </a:xfrm>
          <a:prstGeom prst="ellipse">
            <a:avLst/>
          </a:prstGeom>
          <a:solidFill>
            <a:schemeClr val="accent4">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p:cNvSpPr/>
          <p:nvPr/>
        </p:nvSpPr>
        <p:spPr>
          <a:xfrm>
            <a:off x="6747583" y="843518"/>
            <a:ext cx="1260000" cy="1260000"/>
          </a:xfrm>
          <a:prstGeom prst="ellipse">
            <a:avLst/>
          </a:prstGeom>
          <a:solidFill>
            <a:schemeClr val="accent2">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p:nvPr/>
        </p:nvSpPr>
        <p:spPr>
          <a:xfrm>
            <a:off x="6027583" y="1272014"/>
            <a:ext cx="1440000" cy="1440000"/>
          </a:xfrm>
          <a:prstGeom prst="ellipse">
            <a:avLst/>
          </a:prstGeom>
          <a:solidFill>
            <a:schemeClr val="accent4">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p:cNvSpPr/>
          <p:nvPr/>
        </p:nvSpPr>
        <p:spPr>
          <a:xfrm>
            <a:off x="4882580" y="1563518"/>
            <a:ext cx="1800000" cy="1800000"/>
          </a:xfrm>
          <a:prstGeom prst="ellipse">
            <a:avLst/>
          </a:prstGeom>
          <a:solidFill>
            <a:schemeClr val="accent2">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Placeholder 1"/>
          <p:cNvSpPr>
            <a:spLocks noGrp="1"/>
          </p:cNvSpPr>
          <p:nvPr>
            <p:ph type="body" sz="quarter" idx="10"/>
          </p:nvPr>
        </p:nvSpPr>
        <p:spPr>
          <a:xfrm>
            <a:off x="0" y="339502"/>
            <a:ext cx="9144000" cy="576064"/>
          </a:xfrm>
        </p:spPr>
        <p:txBody>
          <a:bodyPr/>
          <a:lstStyle/>
          <a:p>
            <a:r>
              <a:rPr lang="en-US" altLang="ko-KR" sz="2800" dirty="0">
                <a:latin typeface="Consolas" panose="020B0609020204030204" pitchFamily="49" charset="0"/>
              </a:rPr>
              <a:t>Mercado de </a:t>
            </a:r>
            <a:br>
              <a:rPr lang="en-US" altLang="ko-KR" dirty="0">
                <a:latin typeface="Consolas" panose="020B0609020204030204" pitchFamily="49" charset="0"/>
              </a:rPr>
            </a:br>
            <a:r>
              <a:rPr lang="en-US" altLang="ko-KR" dirty="0" err="1">
                <a:latin typeface="Consolas" panose="020B0609020204030204" pitchFamily="49" charset="0"/>
              </a:rPr>
              <a:t>Negociações</a:t>
            </a:r>
            <a:endParaRPr lang="ko-KR" altLang="en-US" dirty="0">
              <a:latin typeface="Consolas" panose="020B0609020204030204" pitchFamily="49" charset="0"/>
            </a:endParaRPr>
          </a:p>
        </p:txBody>
      </p:sp>
      <p:sp>
        <p:nvSpPr>
          <p:cNvPr id="5" name="Oval 4"/>
          <p:cNvSpPr/>
          <p:nvPr/>
        </p:nvSpPr>
        <p:spPr>
          <a:xfrm>
            <a:off x="3574829" y="1596110"/>
            <a:ext cx="1980000" cy="1980000"/>
          </a:xfrm>
          <a:prstGeom prst="ellipse">
            <a:avLst/>
          </a:prstGeom>
          <a:solidFill>
            <a:schemeClr val="accent1">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3664729" y="2528418"/>
            <a:ext cx="1800200" cy="830997"/>
          </a:xfrm>
          <a:prstGeom prst="rect">
            <a:avLst/>
          </a:prstGeom>
          <a:noFill/>
        </p:spPr>
        <p:txBody>
          <a:bodyPr wrap="square" rtlCol="0">
            <a:spAutoFit/>
          </a:bodyPr>
          <a:lstStyle/>
          <a:p>
            <a:pPr algn="ctr"/>
            <a:r>
              <a:rPr lang="pt-BR" altLang="ko-KR" sz="1200" b="1" dirty="0">
                <a:solidFill>
                  <a:schemeClr val="bg1"/>
                </a:solidFill>
                <a:cs typeface="Arial" pitchFamily="34" charset="0"/>
              </a:rPr>
              <a:t>Cálculo de indicadores e identificação de oportunidades</a:t>
            </a:r>
            <a:endParaRPr lang="ko-KR" altLang="en-US" sz="1200" b="1" dirty="0">
              <a:solidFill>
                <a:schemeClr val="bg1"/>
              </a:solidFill>
              <a:cs typeface="Arial" pitchFamily="34" charset="0"/>
            </a:endParaRPr>
          </a:p>
        </p:txBody>
      </p:sp>
      <p:sp>
        <p:nvSpPr>
          <p:cNvPr id="17" name="TextBox 16"/>
          <p:cNvSpPr txBox="1"/>
          <p:nvPr/>
        </p:nvSpPr>
        <p:spPr>
          <a:xfrm>
            <a:off x="5539209" y="2401024"/>
            <a:ext cx="1187401" cy="646331"/>
          </a:xfrm>
          <a:prstGeom prst="rect">
            <a:avLst/>
          </a:prstGeom>
          <a:noFill/>
        </p:spPr>
        <p:txBody>
          <a:bodyPr wrap="square" rtlCol="0">
            <a:spAutoFit/>
          </a:bodyPr>
          <a:lstStyle/>
          <a:p>
            <a:r>
              <a:rPr lang="pt-BR" altLang="ko-KR" sz="1200" b="1" dirty="0">
                <a:solidFill>
                  <a:schemeClr val="bg1"/>
                </a:solidFill>
                <a:cs typeface="Arial" pitchFamily="34" charset="0"/>
              </a:rPr>
              <a:t>Análise </a:t>
            </a:r>
            <a:br>
              <a:rPr lang="pt-BR" altLang="ko-KR" sz="1200" b="1" dirty="0">
                <a:solidFill>
                  <a:schemeClr val="bg1"/>
                </a:solidFill>
                <a:cs typeface="Arial" pitchFamily="34" charset="0"/>
              </a:rPr>
            </a:br>
            <a:r>
              <a:rPr lang="pt-BR" altLang="ko-KR" sz="1200" b="1" dirty="0">
                <a:solidFill>
                  <a:schemeClr val="bg1"/>
                </a:solidFill>
                <a:cs typeface="Arial" pitchFamily="34" charset="0"/>
              </a:rPr>
              <a:t>gráfica em tempo real</a:t>
            </a:r>
            <a:endParaRPr lang="ko-KR" altLang="en-US" sz="1200" b="1" dirty="0">
              <a:solidFill>
                <a:schemeClr val="bg1"/>
              </a:solidFill>
              <a:cs typeface="Arial" pitchFamily="34" charset="0"/>
            </a:endParaRPr>
          </a:p>
        </p:txBody>
      </p:sp>
      <p:sp>
        <p:nvSpPr>
          <p:cNvPr id="25" name="TextBox 24"/>
          <p:cNvSpPr txBox="1"/>
          <p:nvPr/>
        </p:nvSpPr>
        <p:spPr>
          <a:xfrm>
            <a:off x="2210566" y="2401024"/>
            <a:ext cx="1359887" cy="646331"/>
          </a:xfrm>
          <a:prstGeom prst="rect">
            <a:avLst/>
          </a:prstGeom>
          <a:noFill/>
        </p:spPr>
        <p:txBody>
          <a:bodyPr wrap="square" rtlCol="0">
            <a:spAutoFit/>
          </a:bodyPr>
          <a:lstStyle/>
          <a:p>
            <a:pPr algn="r"/>
            <a:r>
              <a:rPr lang="en-US" altLang="ko-KR" sz="1200" b="1" dirty="0">
                <a:solidFill>
                  <a:schemeClr val="bg1"/>
                </a:solidFill>
                <a:cs typeface="Arial" pitchFamily="34" charset="0"/>
              </a:rPr>
              <a:t>Mercado de </a:t>
            </a:r>
            <a:r>
              <a:rPr lang="en-US" altLang="ko-KR" sz="1200" b="1" dirty="0" err="1">
                <a:solidFill>
                  <a:schemeClr val="bg1"/>
                </a:solidFill>
                <a:cs typeface="Arial" pitchFamily="34" charset="0"/>
              </a:rPr>
              <a:t>moedas</a:t>
            </a:r>
            <a:r>
              <a:rPr lang="en-US" altLang="ko-KR" sz="1200" b="1" dirty="0">
                <a:solidFill>
                  <a:schemeClr val="bg1"/>
                </a:solidFill>
                <a:cs typeface="Arial" pitchFamily="34" charset="0"/>
              </a:rPr>
              <a:t> </a:t>
            </a:r>
            <a:br>
              <a:rPr lang="en-US" altLang="ko-KR" sz="1200" b="1" dirty="0">
                <a:solidFill>
                  <a:schemeClr val="bg1"/>
                </a:solidFill>
                <a:cs typeface="Arial" pitchFamily="34" charset="0"/>
              </a:rPr>
            </a:br>
            <a:r>
              <a:rPr lang="en-US" altLang="ko-KR" sz="1200" b="1" dirty="0" err="1">
                <a:solidFill>
                  <a:schemeClr val="bg1"/>
                </a:solidFill>
                <a:cs typeface="Arial" pitchFamily="34" charset="0"/>
              </a:rPr>
              <a:t>virtuais</a:t>
            </a:r>
            <a:endParaRPr lang="ko-KR" altLang="en-US" sz="1200" b="1" dirty="0">
              <a:solidFill>
                <a:schemeClr val="bg1"/>
              </a:solidFill>
              <a:cs typeface="Arial" pitchFamily="34" charset="0"/>
            </a:endParaRPr>
          </a:p>
        </p:txBody>
      </p:sp>
      <p:grpSp>
        <p:nvGrpSpPr>
          <p:cNvPr id="27" name="Group 26"/>
          <p:cNvGrpSpPr/>
          <p:nvPr/>
        </p:nvGrpSpPr>
        <p:grpSpPr>
          <a:xfrm>
            <a:off x="3366634" y="3626663"/>
            <a:ext cx="2416550" cy="983425"/>
            <a:chOff x="1062658" y="3986014"/>
            <a:chExt cx="1728192" cy="983425"/>
          </a:xfrm>
        </p:grpSpPr>
        <p:sp>
          <p:nvSpPr>
            <p:cNvPr id="28" name="TextBox 27"/>
            <p:cNvSpPr txBox="1"/>
            <p:nvPr/>
          </p:nvSpPr>
          <p:spPr>
            <a:xfrm>
              <a:off x="1062658" y="3986014"/>
              <a:ext cx="1728192" cy="307777"/>
            </a:xfrm>
            <a:prstGeom prst="rect">
              <a:avLst/>
            </a:prstGeom>
            <a:noFill/>
          </p:spPr>
          <p:txBody>
            <a:bodyPr wrap="square" rtlCol="0">
              <a:spAutoFit/>
            </a:bodyPr>
            <a:lstStyle/>
            <a:p>
              <a:pPr algn="ctr"/>
              <a:r>
                <a:rPr lang="en-US" altLang="ko-KR" sz="1400" b="1" dirty="0" err="1">
                  <a:solidFill>
                    <a:schemeClr val="bg1"/>
                  </a:solidFill>
                  <a:cs typeface="Arial" pitchFamily="34" charset="0"/>
                </a:rPr>
                <a:t>Indicadores</a:t>
              </a:r>
              <a:endParaRPr lang="ko-KR" altLang="en-US" sz="1400" b="1" dirty="0">
                <a:solidFill>
                  <a:schemeClr val="bg1"/>
                </a:solidFill>
                <a:cs typeface="Arial" pitchFamily="34" charset="0"/>
              </a:endParaRPr>
            </a:p>
          </p:txBody>
        </p:sp>
        <p:sp>
          <p:nvSpPr>
            <p:cNvPr id="29" name="TextBox 28"/>
            <p:cNvSpPr txBox="1"/>
            <p:nvPr/>
          </p:nvSpPr>
          <p:spPr>
            <a:xfrm>
              <a:off x="1062658" y="4323108"/>
              <a:ext cx="1728192" cy="646331"/>
            </a:xfrm>
            <a:prstGeom prst="rect">
              <a:avLst/>
            </a:prstGeom>
            <a:noFill/>
          </p:spPr>
          <p:txBody>
            <a:bodyPr wrap="square" rtlCol="0">
              <a:spAutoFit/>
            </a:bodyPr>
            <a:lstStyle/>
            <a:p>
              <a:pPr algn="ctr"/>
              <a:r>
                <a:rPr lang="en-US" altLang="ko-KR" sz="1200" dirty="0" err="1">
                  <a:solidFill>
                    <a:schemeClr val="bg1"/>
                  </a:solidFill>
                  <a:cs typeface="Arial" pitchFamily="34" charset="0"/>
                </a:rPr>
                <a:t>Cálculos</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matemáticos</a:t>
              </a:r>
              <a:r>
                <a:rPr lang="en-US" altLang="ko-KR" sz="1200" dirty="0">
                  <a:solidFill>
                    <a:schemeClr val="bg1"/>
                  </a:solidFill>
                  <a:cs typeface="Arial" pitchFamily="34" charset="0"/>
                </a:rPr>
                <a:t> que </a:t>
              </a:r>
              <a:r>
                <a:rPr lang="en-US" altLang="ko-KR" sz="1200" dirty="0" err="1">
                  <a:solidFill>
                    <a:schemeClr val="bg1"/>
                  </a:solidFill>
                  <a:cs typeface="Arial" pitchFamily="34" charset="0"/>
                </a:rPr>
                <a:t>tentam</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identificar</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padrões</a:t>
              </a:r>
              <a:r>
                <a:rPr lang="en-US" altLang="ko-KR" sz="1200" dirty="0">
                  <a:solidFill>
                    <a:schemeClr val="bg1"/>
                  </a:solidFill>
                  <a:cs typeface="Arial" pitchFamily="34" charset="0"/>
                </a:rPr>
                <a:t> no </a:t>
              </a:r>
              <a:r>
                <a:rPr lang="en-US" altLang="ko-KR" sz="1200" dirty="0" err="1">
                  <a:solidFill>
                    <a:schemeClr val="bg1"/>
                  </a:solidFill>
                  <a:cs typeface="Arial" pitchFamily="34" charset="0"/>
                </a:rPr>
                <a:t>comportamento</a:t>
              </a:r>
              <a:r>
                <a:rPr lang="en-US" altLang="ko-KR" sz="1200" dirty="0">
                  <a:solidFill>
                    <a:schemeClr val="bg1"/>
                  </a:solidFill>
                  <a:cs typeface="Arial" pitchFamily="34" charset="0"/>
                </a:rPr>
                <a:t> de um </a:t>
              </a:r>
              <a:r>
                <a:rPr lang="en-US" altLang="ko-KR" sz="1200" dirty="0" err="1">
                  <a:solidFill>
                    <a:schemeClr val="bg1"/>
                  </a:solidFill>
                  <a:cs typeface="Arial" pitchFamily="34" charset="0"/>
                </a:rPr>
                <a:t>ativo</a:t>
              </a:r>
              <a:r>
                <a:rPr lang="en-US" altLang="ko-KR" sz="1200" dirty="0">
                  <a:solidFill>
                    <a:schemeClr val="bg1"/>
                  </a:solidFill>
                  <a:cs typeface="Arial" pitchFamily="34" charset="0"/>
                </a:rPr>
                <a:t>. </a:t>
              </a:r>
            </a:p>
          </p:txBody>
        </p:sp>
      </p:grpSp>
      <p:grpSp>
        <p:nvGrpSpPr>
          <p:cNvPr id="30" name="Group 29"/>
          <p:cNvGrpSpPr/>
          <p:nvPr/>
        </p:nvGrpSpPr>
        <p:grpSpPr>
          <a:xfrm>
            <a:off x="6239148" y="3317376"/>
            <a:ext cx="2622208" cy="1189346"/>
            <a:chOff x="937407" y="3986014"/>
            <a:chExt cx="1986102" cy="1189346"/>
          </a:xfrm>
        </p:grpSpPr>
        <p:sp>
          <p:nvSpPr>
            <p:cNvPr id="31" name="TextBox 30"/>
            <p:cNvSpPr txBox="1"/>
            <p:nvPr/>
          </p:nvSpPr>
          <p:spPr>
            <a:xfrm>
              <a:off x="937407" y="3986014"/>
              <a:ext cx="1986102" cy="307777"/>
            </a:xfrm>
            <a:prstGeom prst="rect">
              <a:avLst/>
            </a:prstGeom>
            <a:noFill/>
          </p:spPr>
          <p:txBody>
            <a:bodyPr wrap="square" rtlCol="0">
              <a:spAutoFit/>
            </a:bodyPr>
            <a:lstStyle/>
            <a:p>
              <a:pPr algn="ctr"/>
              <a:r>
                <a:rPr lang="pt-BR" altLang="ko-KR" sz="1400" b="1" dirty="0">
                  <a:solidFill>
                    <a:schemeClr val="bg1"/>
                  </a:solidFill>
                  <a:cs typeface="Arial" pitchFamily="34" charset="0"/>
                </a:rPr>
                <a:t>Gráficos em tempo real</a:t>
              </a:r>
              <a:endParaRPr lang="ko-KR" altLang="en-US" sz="1400" b="1" dirty="0">
                <a:solidFill>
                  <a:schemeClr val="bg1"/>
                </a:solidFill>
                <a:cs typeface="Arial" pitchFamily="34" charset="0"/>
              </a:endParaRPr>
            </a:p>
          </p:txBody>
        </p:sp>
        <p:sp>
          <p:nvSpPr>
            <p:cNvPr id="32" name="TextBox 31"/>
            <p:cNvSpPr txBox="1"/>
            <p:nvPr/>
          </p:nvSpPr>
          <p:spPr>
            <a:xfrm>
              <a:off x="1062658" y="4344363"/>
              <a:ext cx="1728192" cy="830997"/>
            </a:xfrm>
            <a:prstGeom prst="rect">
              <a:avLst/>
            </a:prstGeom>
            <a:noFill/>
          </p:spPr>
          <p:txBody>
            <a:bodyPr wrap="square" rtlCol="0">
              <a:spAutoFit/>
            </a:bodyPr>
            <a:lstStyle/>
            <a:p>
              <a:pPr algn="ctr"/>
              <a:r>
                <a:rPr lang="en-US" altLang="ko-KR" sz="1200" dirty="0" err="1">
                  <a:solidFill>
                    <a:schemeClr val="bg1"/>
                  </a:solidFill>
                  <a:cs typeface="Arial" pitchFamily="34" charset="0"/>
                </a:rPr>
                <a:t>Representação</a:t>
              </a:r>
              <a:r>
                <a:rPr lang="en-US" altLang="ko-KR" sz="1200" dirty="0">
                  <a:solidFill>
                    <a:schemeClr val="bg1"/>
                  </a:solidFill>
                  <a:cs typeface="Arial" pitchFamily="34" charset="0"/>
                </a:rPr>
                <a:t> visual de </a:t>
              </a:r>
              <a:r>
                <a:rPr lang="en-US" altLang="ko-KR" sz="1200" dirty="0" err="1">
                  <a:solidFill>
                    <a:schemeClr val="bg1"/>
                  </a:solidFill>
                  <a:cs typeface="Arial" pitchFamily="34" charset="0"/>
                </a:rPr>
                <a:t>preços</a:t>
              </a:r>
              <a:r>
                <a:rPr lang="en-US" altLang="ko-KR" sz="1200" dirty="0">
                  <a:solidFill>
                    <a:schemeClr val="bg1"/>
                  </a:solidFill>
                  <a:cs typeface="Arial" pitchFamily="34" charset="0"/>
                </a:rPr>
                <a:t> e </a:t>
              </a:r>
              <a:r>
                <a:rPr lang="en-US" altLang="ko-KR" sz="1200" dirty="0" err="1">
                  <a:solidFill>
                    <a:schemeClr val="bg1"/>
                  </a:solidFill>
                  <a:cs typeface="Arial" pitchFamily="34" charset="0"/>
                </a:rPr>
                <a:t>indicadores</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Auxiliando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na</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visualização</a:t>
              </a:r>
              <a:r>
                <a:rPr lang="en-US" altLang="ko-KR" sz="1200" dirty="0">
                  <a:solidFill>
                    <a:schemeClr val="bg1"/>
                  </a:solidFill>
                  <a:cs typeface="Arial" pitchFamily="34" charset="0"/>
                </a:rPr>
                <a:t> e </a:t>
              </a:r>
              <a:r>
                <a:rPr lang="en-US" altLang="ko-KR" sz="1200" dirty="0" err="1">
                  <a:solidFill>
                    <a:schemeClr val="bg1"/>
                  </a:solidFill>
                  <a:cs typeface="Arial" pitchFamily="34" charset="0"/>
                </a:rPr>
                <a:t>interpretação</a:t>
              </a:r>
              <a:r>
                <a:rPr lang="en-US" altLang="ko-KR" sz="1200" dirty="0">
                  <a:solidFill>
                    <a:schemeClr val="bg1"/>
                  </a:solidFill>
                  <a:cs typeface="Arial" pitchFamily="34" charset="0"/>
                </a:rPr>
                <a:t> do </a:t>
              </a:r>
              <a:r>
                <a:rPr lang="en-US" altLang="ko-KR" sz="1200" dirty="0" err="1">
                  <a:solidFill>
                    <a:schemeClr val="bg1"/>
                  </a:solidFill>
                  <a:cs typeface="Arial" pitchFamily="34" charset="0"/>
                </a:rPr>
                <a:t>cenário</a:t>
              </a:r>
              <a:r>
                <a:rPr lang="en-US" altLang="ko-KR" sz="1200" dirty="0">
                  <a:solidFill>
                    <a:schemeClr val="bg1"/>
                  </a:solidFill>
                  <a:cs typeface="Arial" pitchFamily="34" charset="0"/>
                </a:rPr>
                <a:t>.</a:t>
              </a:r>
            </a:p>
          </p:txBody>
        </p:sp>
      </p:grpSp>
      <p:grpSp>
        <p:nvGrpSpPr>
          <p:cNvPr id="33" name="Group 32"/>
          <p:cNvGrpSpPr/>
          <p:nvPr/>
        </p:nvGrpSpPr>
        <p:grpSpPr>
          <a:xfrm>
            <a:off x="473959" y="3291830"/>
            <a:ext cx="2513866" cy="1325809"/>
            <a:chOff x="1062658" y="3986014"/>
            <a:chExt cx="1797787" cy="1325809"/>
          </a:xfrm>
        </p:grpSpPr>
        <p:sp>
          <p:nvSpPr>
            <p:cNvPr id="34" name="TextBox 33"/>
            <p:cNvSpPr txBox="1"/>
            <p:nvPr/>
          </p:nvSpPr>
          <p:spPr>
            <a:xfrm>
              <a:off x="1062658" y="3986014"/>
              <a:ext cx="1728192" cy="307777"/>
            </a:xfrm>
            <a:prstGeom prst="rect">
              <a:avLst/>
            </a:prstGeom>
            <a:noFill/>
          </p:spPr>
          <p:txBody>
            <a:bodyPr wrap="square" rtlCol="0">
              <a:spAutoFit/>
            </a:bodyPr>
            <a:lstStyle/>
            <a:p>
              <a:pPr algn="ctr"/>
              <a:r>
                <a:rPr lang="pt-BR" altLang="ko-KR" sz="1400" b="1" dirty="0">
                  <a:solidFill>
                    <a:schemeClr val="bg1"/>
                  </a:solidFill>
                  <a:cs typeface="Arial" pitchFamily="34" charset="0"/>
                </a:rPr>
                <a:t>Monitoramento 24/7</a:t>
              </a:r>
              <a:endParaRPr lang="ko-KR" altLang="en-US" sz="1400" b="1" dirty="0">
                <a:solidFill>
                  <a:schemeClr val="bg1"/>
                </a:solidFill>
                <a:cs typeface="Arial" pitchFamily="34" charset="0"/>
              </a:endParaRPr>
            </a:p>
          </p:txBody>
        </p:sp>
        <p:sp>
          <p:nvSpPr>
            <p:cNvPr id="35" name="TextBox 34"/>
            <p:cNvSpPr txBox="1"/>
            <p:nvPr/>
          </p:nvSpPr>
          <p:spPr>
            <a:xfrm>
              <a:off x="1132253" y="4296160"/>
              <a:ext cx="1728192" cy="1015663"/>
            </a:xfrm>
            <a:prstGeom prst="rect">
              <a:avLst/>
            </a:prstGeom>
            <a:noFill/>
          </p:spPr>
          <p:txBody>
            <a:bodyPr wrap="square" rtlCol="0">
              <a:spAutoFit/>
            </a:bodyPr>
            <a:lstStyle/>
            <a:p>
              <a:pPr algn="ctr"/>
              <a:r>
                <a:rPr lang="en-US" altLang="ko-KR" sz="1200" dirty="0">
                  <a:solidFill>
                    <a:schemeClr val="bg1"/>
                  </a:solidFill>
                  <a:cs typeface="Arial" pitchFamily="34" charset="0"/>
                </a:rPr>
                <a:t>Mercado de </a:t>
              </a:r>
              <a:r>
                <a:rPr lang="en-US" altLang="ko-KR" sz="1200" dirty="0" err="1">
                  <a:solidFill>
                    <a:schemeClr val="bg1"/>
                  </a:solidFill>
                  <a:cs typeface="Arial" pitchFamily="34" charset="0"/>
                </a:rPr>
                <a:t>negociações</a:t>
              </a:r>
              <a:r>
                <a:rPr lang="en-US" altLang="ko-KR" sz="1200" dirty="0">
                  <a:solidFill>
                    <a:schemeClr val="bg1"/>
                  </a:solidFill>
                  <a:cs typeface="Arial" pitchFamily="34" charset="0"/>
                </a:rPr>
                <a:t> é um </a:t>
              </a:r>
              <a:r>
                <a:rPr lang="en-US" altLang="ko-KR" sz="1200" dirty="0" err="1">
                  <a:solidFill>
                    <a:schemeClr val="bg1"/>
                  </a:solidFill>
                  <a:cs typeface="Arial" pitchFamily="34" charset="0"/>
                </a:rPr>
                <a:t>meio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imprevisível</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muito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volátil</a:t>
              </a:r>
              <a:r>
                <a:rPr lang="en-US" altLang="ko-KR" sz="1200" dirty="0">
                  <a:solidFill>
                    <a:schemeClr val="bg1"/>
                  </a:solidFill>
                  <a:cs typeface="Arial" pitchFamily="34" charset="0"/>
                </a:rPr>
                <a:t> e </a:t>
              </a:r>
              <a:r>
                <a:rPr lang="en-US" altLang="ko-KR" sz="1200" dirty="0" err="1">
                  <a:solidFill>
                    <a:schemeClr val="bg1"/>
                  </a:solidFill>
                  <a:cs typeface="Arial" pitchFamily="34" charset="0"/>
                </a:rPr>
                <a:t>competitivo</a:t>
              </a:r>
              <a:r>
                <a:rPr lang="en-US" altLang="ko-KR" sz="1200" dirty="0">
                  <a:solidFill>
                    <a:schemeClr val="bg1"/>
                  </a:solidFill>
                  <a:cs typeface="Arial" pitchFamily="34" charset="0"/>
                </a:rPr>
                <a:t>.</a:t>
              </a:r>
            </a:p>
            <a:p>
              <a:pPr marL="171450" indent="-171450" algn="ctr">
                <a:buFont typeface="Arial" panose="020B0604020202020204" pitchFamily="34" charset="0"/>
                <a:buChar char="•"/>
              </a:pPr>
              <a:endParaRPr lang="en-US" altLang="ko-KR" sz="1200" dirty="0">
                <a:solidFill>
                  <a:schemeClr val="bg1"/>
                </a:solidFill>
                <a:cs typeface="Arial" pitchFamily="34" charset="0"/>
              </a:endParaRPr>
            </a:p>
            <a:p>
              <a:pPr marL="171450" indent="-171450" algn="ctr">
                <a:buFont typeface="Arial" panose="020B0604020202020204" pitchFamily="34" charset="0"/>
                <a:buChar char="•"/>
              </a:pPr>
              <a:endParaRPr lang="en-US" altLang="ko-KR" sz="1200" dirty="0">
                <a:solidFill>
                  <a:schemeClr val="bg1"/>
                </a:solidFill>
                <a:cs typeface="Arial" pitchFamily="34" charset="0"/>
              </a:endParaRPr>
            </a:p>
          </p:txBody>
        </p:sp>
      </p:grpSp>
      <p:pic>
        <p:nvPicPr>
          <p:cNvPr id="39" name="Picture 38">
            <a:extLst>
              <a:ext uri="{FF2B5EF4-FFF2-40B4-BE49-F238E27FC236}">
                <a16:creationId xmlns:a16="http://schemas.microsoft.com/office/drawing/2014/main" id="{1B43A78D-9F9D-4689-B31D-FB8725E49A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7825" y="1900195"/>
            <a:ext cx="508401" cy="508401"/>
          </a:xfrm>
          <a:prstGeom prst="rect">
            <a:avLst/>
          </a:prstGeom>
        </p:spPr>
      </p:pic>
      <p:pic>
        <p:nvPicPr>
          <p:cNvPr id="43" name="Picture 42">
            <a:extLst>
              <a:ext uri="{FF2B5EF4-FFF2-40B4-BE49-F238E27FC236}">
                <a16:creationId xmlns:a16="http://schemas.microsoft.com/office/drawing/2014/main" id="{2F33526E-3797-4C4E-82A8-67244A9FAE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9486" y="1917270"/>
            <a:ext cx="640340" cy="640340"/>
          </a:xfrm>
          <a:prstGeom prst="rect">
            <a:avLst/>
          </a:prstGeom>
        </p:spPr>
      </p:pic>
      <p:pic>
        <p:nvPicPr>
          <p:cNvPr id="45" name="Picture 44">
            <a:extLst>
              <a:ext uri="{FF2B5EF4-FFF2-40B4-BE49-F238E27FC236}">
                <a16:creationId xmlns:a16="http://schemas.microsoft.com/office/drawing/2014/main" id="{2DC26FCC-9491-4353-9E39-FFA0880E42A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96393" y="1885449"/>
            <a:ext cx="486258" cy="486258"/>
          </a:xfrm>
          <a:prstGeom prst="rect">
            <a:avLst/>
          </a:prstGeom>
        </p:spPr>
      </p:pic>
    </p:spTree>
    <p:extLst>
      <p:ext uri="{BB962C8B-B14F-4D97-AF65-F5344CB8AC3E}">
        <p14:creationId xmlns:p14="http://schemas.microsoft.com/office/powerpoint/2010/main" val="2081002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err="1">
                <a:latin typeface="Consolas" panose="020B0609020204030204" pitchFamily="49" charset="0"/>
              </a:rPr>
              <a:t>Criptomoedas</a:t>
            </a:r>
            <a:endParaRPr lang="ko-KR" altLang="en-US" dirty="0">
              <a:latin typeface="Consolas" panose="020B0609020204030204" pitchFamily="49" charset="0"/>
            </a:endParaRPr>
          </a:p>
        </p:txBody>
      </p:sp>
      <p:sp>
        <p:nvSpPr>
          <p:cNvPr id="3" name="Text Placeholder 2"/>
          <p:cNvSpPr>
            <a:spLocks noGrp="1"/>
          </p:cNvSpPr>
          <p:nvPr>
            <p:ph type="body" sz="quarter" idx="11"/>
          </p:nvPr>
        </p:nvSpPr>
        <p:spPr/>
        <p:txBody>
          <a:bodyPr/>
          <a:lstStyle/>
          <a:p>
            <a:pPr lvl="0"/>
            <a:r>
              <a:rPr lang="pt-BR" altLang="ko-KR" dirty="0"/>
              <a:t>Meio de representação digital de valores</a:t>
            </a:r>
            <a:endParaRPr lang="en-US" altLang="ko-KR" dirty="0"/>
          </a:p>
        </p:txBody>
      </p:sp>
      <p:sp>
        <p:nvSpPr>
          <p:cNvPr id="6" name="Rectangle 5"/>
          <p:cNvSpPr/>
          <p:nvPr/>
        </p:nvSpPr>
        <p:spPr>
          <a:xfrm>
            <a:off x="413544" y="2121021"/>
            <a:ext cx="108000" cy="165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7" name="Group 6"/>
          <p:cNvGrpSpPr/>
          <p:nvPr/>
        </p:nvGrpSpPr>
        <p:grpSpPr>
          <a:xfrm>
            <a:off x="597764" y="2227009"/>
            <a:ext cx="2030020" cy="1417356"/>
            <a:chOff x="803640" y="3362835"/>
            <a:chExt cx="2059657" cy="1417356"/>
          </a:xfrm>
        </p:grpSpPr>
        <p:sp>
          <p:nvSpPr>
            <p:cNvPr id="12" name="TextBox 6"/>
            <p:cNvSpPr txBox="1"/>
            <p:nvPr/>
          </p:nvSpPr>
          <p:spPr>
            <a:xfrm>
              <a:off x="803640" y="3579862"/>
              <a:ext cx="2059657"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13" name="TextBox 7"/>
            <p:cNvSpPr txBox="1"/>
            <p:nvPr/>
          </p:nvSpPr>
          <p:spPr>
            <a:xfrm>
              <a:off x="803640" y="3362835"/>
              <a:ext cx="2059657" cy="27699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sp>
        <p:nvSpPr>
          <p:cNvPr id="8" name="Rectangle 7"/>
          <p:cNvSpPr/>
          <p:nvPr/>
        </p:nvSpPr>
        <p:spPr>
          <a:xfrm>
            <a:off x="8622456" y="2121021"/>
            <a:ext cx="108000" cy="165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9" name="Group 8"/>
          <p:cNvGrpSpPr/>
          <p:nvPr/>
        </p:nvGrpSpPr>
        <p:grpSpPr>
          <a:xfrm>
            <a:off x="6516216" y="2227009"/>
            <a:ext cx="2034232" cy="1417356"/>
            <a:chOff x="803640" y="3362835"/>
            <a:chExt cx="2059657" cy="1417356"/>
          </a:xfrm>
        </p:grpSpPr>
        <p:sp>
          <p:nvSpPr>
            <p:cNvPr id="10" name="TextBox 10"/>
            <p:cNvSpPr txBox="1"/>
            <p:nvPr/>
          </p:nvSpPr>
          <p:spPr>
            <a:xfrm>
              <a:off x="803640" y="3579862"/>
              <a:ext cx="2059657"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11" name="TextBox 11"/>
            <p:cNvSpPr txBox="1"/>
            <p:nvPr/>
          </p:nvSpPr>
          <p:spPr>
            <a:xfrm>
              <a:off x="803640" y="3362835"/>
              <a:ext cx="2059657" cy="27699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pic>
        <p:nvPicPr>
          <p:cNvPr id="18" name="Picture 17">
            <a:extLst>
              <a:ext uri="{FF2B5EF4-FFF2-40B4-BE49-F238E27FC236}">
                <a16:creationId xmlns:a16="http://schemas.microsoft.com/office/drawing/2014/main" id="{56850C77-1A4E-4D35-A060-D900FE3168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2109" y="1519130"/>
            <a:ext cx="2859782" cy="2859782"/>
          </a:xfrm>
          <a:prstGeom prst="rect">
            <a:avLst/>
          </a:prstGeom>
        </p:spPr>
      </p:pic>
    </p:spTree>
    <p:extLst>
      <p:ext uri="{BB962C8B-B14F-4D97-AF65-F5344CB8AC3E}">
        <p14:creationId xmlns:p14="http://schemas.microsoft.com/office/powerpoint/2010/main" val="182072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3"/>
          <p:cNvSpPr txBox="1">
            <a:spLocks/>
          </p:cNvSpPr>
          <p:nvPr/>
        </p:nvSpPr>
        <p:spPr>
          <a:xfrm>
            <a:off x="467544" y="339503"/>
            <a:ext cx="2592288" cy="1905306"/>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2800" b="1" dirty="0" err="1">
                <a:solidFill>
                  <a:schemeClr val="tx1">
                    <a:lumMod val="75000"/>
                    <a:lumOff val="25000"/>
                  </a:schemeClr>
                </a:solidFill>
                <a:latin typeface="Consolas" panose="020B0609020204030204" pitchFamily="49" charset="0"/>
                <a:cs typeface="Arial" pitchFamily="34" charset="0"/>
              </a:rPr>
              <a:t>Integração</a:t>
            </a:r>
            <a:r>
              <a:rPr lang="en-US" sz="2800" b="1" dirty="0">
                <a:solidFill>
                  <a:schemeClr val="tx1">
                    <a:lumMod val="75000"/>
                    <a:lumOff val="25000"/>
                  </a:schemeClr>
                </a:solidFill>
                <a:latin typeface="Consolas" panose="020B0609020204030204" pitchFamily="49" charset="0"/>
                <a:cs typeface="Arial" pitchFamily="34" charset="0"/>
              </a:rPr>
              <a:t> </a:t>
            </a:r>
          </a:p>
          <a:p>
            <a:pPr marL="0" indent="0">
              <a:lnSpc>
                <a:spcPct val="110000"/>
              </a:lnSpc>
              <a:buNone/>
            </a:pPr>
            <a:r>
              <a:rPr lang="en-US" sz="2800" b="1" dirty="0">
                <a:solidFill>
                  <a:schemeClr val="tx1">
                    <a:lumMod val="75000"/>
                    <a:lumOff val="25000"/>
                  </a:schemeClr>
                </a:solidFill>
                <a:latin typeface="Consolas" panose="020B0609020204030204" pitchFamily="49" charset="0"/>
                <a:cs typeface="Arial" pitchFamily="34" charset="0"/>
              </a:rPr>
              <a:t>com </a:t>
            </a:r>
            <a:r>
              <a:rPr lang="en-US" altLang="ko-KR" sz="2800" b="1" dirty="0" err="1">
                <a:solidFill>
                  <a:schemeClr val="accent2"/>
                </a:solidFill>
                <a:latin typeface="Consolas" panose="020B0609020204030204" pitchFamily="49" charset="0"/>
                <a:cs typeface="Arial" pitchFamily="34" charset="0"/>
              </a:rPr>
              <a:t>ChatBot</a:t>
            </a:r>
            <a:endParaRPr lang="en-US" altLang="ko-KR" sz="2800" b="1" dirty="0">
              <a:solidFill>
                <a:schemeClr val="tx1">
                  <a:lumMod val="75000"/>
                  <a:lumOff val="25000"/>
                </a:schemeClr>
              </a:solidFill>
              <a:latin typeface="Consolas" panose="020B0609020204030204" pitchFamily="49" charset="0"/>
              <a:cs typeface="Arial" pitchFamily="34" charset="0"/>
            </a:endParaRPr>
          </a:p>
        </p:txBody>
      </p:sp>
      <p:sp>
        <p:nvSpPr>
          <p:cNvPr id="6" name="TextBox 5"/>
          <p:cNvSpPr txBox="1"/>
          <p:nvPr/>
        </p:nvSpPr>
        <p:spPr>
          <a:xfrm>
            <a:off x="496119" y="2316816"/>
            <a:ext cx="2556816" cy="646331"/>
          </a:xfrm>
          <a:prstGeom prst="rect">
            <a:avLst/>
          </a:prstGeom>
          <a:noFill/>
        </p:spPr>
        <p:txBody>
          <a:bodyPr wrap="square" rtlCol="0">
            <a:spAutoFit/>
          </a:bodyPr>
          <a:lstStyle/>
          <a:p>
            <a:r>
              <a:rPr lang="en-US" altLang="ko-KR" sz="1200" b="1" dirty="0" err="1">
                <a:solidFill>
                  <a:schemeClr val="tx1">
                    <a:lumMod val="75000"/>
                    <a:lumOff val="25000"/>
                  </a:schemeClr>
                </a:solidFill>
                <a:cs typeface="Arial" pitchFamily="34" charset="0"/>
              </a:rPr>
              <a:t>Funcionalidade</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utilizada</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dentro</a:t>
            </a:r>
            <a:r>
              <a:rPr lang="en-US" altLang="ko-KR" sz="1200" b="1" dirty="0">
                <a:solidFill>
                  <a:schemeClr val="tx1">
                    <a:lumMod val="75000"/>
                    <a:lumOff val="25000"/>
                  </a:schemeClr>
                </a:solidFill>
                <a:cs typeface="Arial" pitchFamily="34" charset="0"/>
              </a:rPr>
              <a:t> de um software de </a:t>
            </a:r>
            <a:r>
              <a:rPr lang="en-US" altLang="ko-KR" sz="1200" b="1" dirty="0" err="1">
                <a:solidFill>
                  <a:schemeClr val="tx1">
                    <a:lumMod val="75000"/>
                    <a:lumOff val="25000"/>
                  </a:schemeClr>
                </a:solidFill>
                <a:cs typeface="Arial" pitchFamily="34" charset="0"/>
              </a:rPr>
              <a:t>troca</a:t>
            </a:r>
            <a:r>
              <a:rPr lang="en-US" altLang="ko-KR" sz="1200" b="1" dirty="0">
                <a:solidFill>
                  <a:schemeClr val="tx1">
                    <a:lumMod val="75000"/>
                    <a:lumOff val="25000"/>
                  </a:schemeClr>
                </a:solidFill>
                <a:cs typeface="Arial" pitchFamily="34" charset="0"/>
              </a:rPr>
              <a:t> de </a:t>
            </a:r>
            <a:r>
              <a:rPr lang="en-US" altLang="ko-KR" sz="1200" b="1" dirty="0" err="1">
                <a:solidFill>
                  <a:schemeClr val="tx1">
                    <a:lumMod val="75000"/>
                    <a:lumOff val="25000"/>
                  </a:schemeClr>
                </a:solidFill>
                <a:cs typeface="Arial" pitchFamily="34" charset="0"/>
              </a:rPr>
              <a:t>mensagens</a:t>
            </a:r>
            <a:r>
              <a:rPr lang="en-US" altLang="ko-KR" sz="1200" b="1" dirty="0">
                <a:solidFill>
                  <a:schemeClr val="tx1">
                    <a:lumMod val="75000"/>
                    <a:lumOff val="25000"/>
                  </a:schemeClr>
                </a:solidFill>
                <a:cs typeface="Arial" pitchFamily="34" charset="0"/>
              </a:rPr>
              <a:t>.</a:t>
            </a:r>
            <a:endParaRPr lang="ko-KR" altLang="en-US" sz="1200" b="1" dirty="0">
              <a:solidFill>
                <a:schemeClr val="tx1">
                  <a:lumMod val="75000"/>
                  <a:lumOff val="25000"/>
                </a:schemeClr>
              </a:solidFill>
              <a:cs typeface="Arial" pitchFamily="34" charset="0"/>
            </a:endParaRPr>
          </a:p>
        </p:txBody>
      </p:sp>
      <p:sp>
        <p:nvSpPr>
          <p:cNvPr id="8" name="Oval 7"/>
          <p:cNvSpPr/>
          <p:nvPr/>
        </p:nvSpPr>
        <p:spPr>
          <a:xfrm>
            <a:off x="6084169" y="867108"/>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9" name="Oval 8"/>
          <p:cNvSpPr/>
          <p:nvPr/>
        </p:nvSpPr>
        <p:spPr>
          <a:xfrm>
            <a:off x="6084169" y="2266465"/>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0" name="Oval 9"/>
          <p:cNvSpPr/>
          <p:nvPr/>
        </p:nvSpPr>
        <p:spPr>
          <a:xfrm>
            <a:off x="6084169" y="3665821"/>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nvGrpSpPr>
          <p:cNvPr id="11" name="Group 10"/>
          <p:cNvGrpSpPr/>
          <p:nvPr/>
        </p:nvGrpSpPr>
        <p:grpSpPr>
          <a:xfrm>
            <a:off x="6804248" y="699542"/>
            <a:ext cx="2160240" cy="1009151"/>
            <a:chOff x="1472558" y="973403"/>
            <a:chExt cx="2765965" cy="1009151"/>
          </a:xfrm>
        </p:grpSpPr>
        <p:sp>
          <p:nvSpPr>
            <p:cNvPr id="12" name="TextBox 11"/>
            <p:cNvSpPr txBox="1"/>
            <p:nvPr/>
          </p:nvSpPr>
          <p:spPr>
            <a:xfrm>
              <a:off x="1472558" y="1213113"/>
              <a:ext cx="2765965" cy="769441"/>
            </a:xfrm>
            <a:prstGeom prst="rect">
              <a:avLst/>
            </a:prstGeom>
            <a:noFill/>
          </p:spPr>
          <p:txBody>
            <a:bodyPr wrap="square" rtlCol="0">
              <a:spAutoFit/>
            </a:bodyPr>
            <a:lstStyle/>
            <a:p>
              <a:r>
                <a:rPr lang="en-US" altLang="ko-KR" sz="1100" dirty="0">
                  <a:solidFill>
                    <a:schemeClr val="bg1"/>
                  </a:solidFill>
                  <a:cs typeface="Arial" pitchFamily="34" charset="0"/>
                </a:rPr>
                <a:t>Sistema de </a:t>
              </a:r>
              <a:r>
                <a:rPr lang="en-US" altLang="ko-KR" sz="1100" dirty="0" err="1">
                  <a:solidFill>
                    <a:schemeClr val="bg1"/>
                  </a:solidFill>
                  <a:cs typeface="Arial" pitchFamily="34" charset="0"/>
                </a:rPr>
                <a:t>troca</a:t>
              </a:r>
              <a:r>
                <a:rPr lang="en-US" altLang="ko-KR" sz="1100" dirty="0">
                  <a:solidFill>
                    <a:schemeClr val="bg1"/>
                  </a:solidFill>
                  <a:cs typeface="Arial" pitchFamily="34" charset="0"/>
                </a:rPr>
                <a:t> de </a:t>
              </a:r>
              <a:r>
                <a:rPr lang="en-US" altLang="ko-KR" sz="1100" dirty="0" err="1">
                  <a:solidFill>
                    <a:schemeClr val="bg1"/>
                  </a:solidFill>
                  <a:cs typeface="Arial" pitchFamily="34" charset="0"/>
                </a:rPr>
                <a:t>mensagens</a:t>
              </a:r>
              <a:r>
                <a:rPr lang="en-US" altLang="ko-KR" sz="1100" dirty="0">
                  <a:solidFill>
                    <a:schemeClr val="bg1"/>
                  </a:solidFill>
                  <a:cs typeface="Arial" pitchFamily="34" charset="0"/>
                </a:rPr>
                <a:t> </a:t>
              </a:r>
              <a:r>
                <a:rPr lang="pt-BR" altLang="ko-KR" sz="1100" dirty="0">
                  <a:solidFill>
                    <a:schemeClr val="bg1"/>
                  </a:solidFill>
                  <a:cs typeface="Arial" pitchFamily="34" charset="0"/>
                </a:rPr>
                <a:t> instantâneas é um tipo de comunicação que acontece em tempo real.</a:t>
              </a:r>
              <a:endParaRPr lang="ko-KR" altLang="en-US" sz="1100" dirty="0">
                <a:solidFill>
                  <a:schemeClr val="bg1"/>
                </a:solidFill>
                <a:cs typeface="Arial" pitchFamily="34" charset="0"/>
              </a:endParaRPr>
            </a:p>
          </p:txBody>
        </p:sp>
        <p:sp>
          <p:nvSpPr>
            <p:cNvPr id="13" name="TextBox 12"/>
            <p:cNvSpPr txBox="1"/>
            <p:nvPr/>
          </p:nvSpPr>
          <p:spPr>
            <a:xfrm>
              <a:off x="1472558" y="973403"/>
              <a:ext cx="2765965" cy="276999"/>
            </a:xfrm>
            <a:prstGeom prst="rect">
              <a:avLst/>
            </a:prstGeom>
            <a:noFill/>
          </p:spPr>
          <p:txBody>
            <a:bodyPr wrap="square" rtlCol="0">
              <a:spAutoFit/>
            </a:bodyPr>
            <a:lstStyle/>
            <a:p>
              <a:r>
                <a:rPr lang="en-US" altLang="ko-KR" sz="1200" b="1" dirty="0" err="1">
                  <a:solidFill>
                    <a:schemeClr val="bg1"/>
                  </a:solidFill>
                  <a:cs typeface="Arial" pitchFamily="34" charset="0"/>
                </a:rPr>
                <a:t>Troca</a:t>
              </a:r>
              <a:r>
                <a:rPr lang="en-US" altLang="ko-KR" sz="1200" b="1" dirty="0">
                  <a:solidFill>
                    <a:schemeClr val="bg1"/>
                  </a:solidFill>
                  <a:cs typeface="Arial" pitchFamily="34" charset="0"/>
                </a:rPr>
                <a:t> de </a:t>
              </a:r>
              <a:r>
                <a:rPr lang="en-US" altLang="ko-KR" sz="1200" b="1" dirty="0" err="1">
                  <a:solidFill>
                    <a:schemeClr val="bg1"/>
                  </a:solidFill>
                  <a:cs typeface="Arial" pitchFamily="34" charset="0"/>
                </a:rPr>
                <a:t>mensagens</a:t>
              </a:r>
              <a:endParaRPr lang="ko-KR" altLang="en-US" sz="1200" b="1" dirty="0">
                <a:solidFill>
                  <a:schemeClr val="bg1"/>
                </a:solidFill>
                <a:cs typeface="Arial" pitchFamily="34" charset="0"/>
              </a:endParaRPr>
            </a:p>
          </p:txBody>
        </p:sp>
      </p:grpSp>
      <p:grpSp>
        <p:nvGrpSpPr>
          <p:cNvPr id="14" name="Group 13"/>
          <p:cNvGrpSpPr/>
          <p:nvPr/>
        </p:nvGrpSpPr>
        <p:grpSpPr>
          <a:xfrm>
            <a:off x="6804248" y="2124055"/>
            <a:ext cx="2160240" cy="983995"/>
            <a:chOff x="1472558" y="998559"/>
            <a:chExt cx="2765965" cy="983995"/>
          </a:xfrm>
        </p:grpSpPr>
        <p:sp>
          <p:nvSpPr>
            <p:cNvPr id="15" name="TextBox 14"/>
            <p:cNvSpPr txBox="1"/>
            <p:nvPr/>
          </p:nvSpPr>
          <p:spPr>
            <a:xfrm>
              <a:off x="1472558" y="1213113"/>
              <a:ext cx="2765965" cy="769441"/>
            </a:xfrm>
            <a:prstGeom prst="rect">
              <a:avLst/>
            </a:prstGeom>
            <a:noFill/>
          </p:spPr>
          <p:txBody>
            <a:bodyPr wrap="square" rtlCol="0">
              <a:spAutoFit/>
            </a:bodyPr>
            <a:lstStyle/>
            <a:p>
              <a:r>
                <a:rPr lang="en-US" altLang="ko-KR" sz="1100" dirty="0" err="1">
                  <a:solidFill>
                    <a:schemeClr val="bg1"/>
                  </a:solidFill>
                  <a:cs typeface="Arial" pitchFamily="34" charset="0"/>
                </a:rPr>
                <a:t>Comunicação</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em</a:t>
              </a:r>
              <a:r>
                <a:rPr lang="en-US" altLang="ko-KR" sz="1100" dirty="0">
                  <a:solidFill>
                    <a:schemeClr val="bg1"/>
                  </a:solidFill>
                  <a:cs typeface="Arial" pitchFamily="34" charset="0"/>
                </a:rPr>
                <a:t> tempo real com um </a:t>
              </a:r>
              <a:r>
                <a:rPr lang="en-US" altLang="ko-KR" sz="1100" dirty="0" err="1">
                  <a:solidFill>
                    <a:schemeClr val="bg1"/>
                  </a:solidFill>
                  <a:cs typeface="Arial" pitchFamily="34" charset="0"/>
                </a:rPr>
                <a:t>ou</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mais</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usuários</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simultâneos</a:t>
              </a:r>
              <a:r>
                <a:rPr lang="en-US" altLang="ko-KR" sz="1100" dirty="0">
                  <a:solidFill>
                    <a:schemeClr val="bg1"/>
                  </a:solidFill>
                  <a:cs typeface="Arial" pitchFamily="34" charset="0"/>
                </a:rPr>
                <a:t> de </a:t>
              </a:r>
              <a:r>
                <a:rPr lang="en-US" altLang="ko-KR" sz="1100" dirty="0" err="1">
                  <a:solidFill>
                    <a:schemeClr val="bg1"/>
                  </a:solidFill>
                  <a:cs typeface="Arial" pitchFamily="34" charset="0"/>
                </a:rPr>
                <a:t>uma</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rede</a:t>
              </a:r>
              <a:r>
                <a:rPr lang="en-US" altLang="ko-KR" sz="1100" dirty="0">
                  <a:solidFill>
                    <a:schemeClr val="bg1"/>
                  </a:solidFill>
                  <a:cs typeface="Arial" pitchFamily="34" charset="0"/>
                </a:rPr>
                <a:t> de </a:t>
              </a:r>
              <a:r>
                <a:rPr lang="en-US" altLang="ko-KR" sz="1100" dirty="0" err="1">
                  <a:solidFill>
                    <a:schemeClr val="bg1"/>
                  </a:solidFill>
                  <a:cs typeface="Arial" pitchFamily="34" charset="0"/>
                </a:rPr>
                <a:t>computadores</a:t>
              </a:r>
              <a:r>
                <a:rPr lang="en-US" altLang="ko-KR" sz="1100" dirty="0">
                  <a:solidFill>
                    <a:schemeClr val="bg1"/>
                  </a:solidFill>
                  <a:cs typeface="Arial" pitchFamily="34" charset="0"/>
                </a:rPr>
                <a:t>.  </a:t>
              </a:r>
              <a:endParaRPr lang="ko-KR" altLang="en-US" sz="1100" dirty="0">
                <a:solidFill>
                  <a:schemeClr val="bg1"/>
                </a:solidFill>
                <a:cs typeface="Arial" pitchFamily="34" charset="0"/>
              </a:endParaRPr>
            </a:p>
          </p:txBody>
        </p:sp>
        <p:sp>
          <p:nvSpPr>
            <p:cNvPr id="16" name="TextBox 15"/>
            <p:cNvSpPr txBox="1"/>
            <p:nvPr/>
          </p:nvSpPr>
          <p:spPr>
            <a:xfrm>
              <a:off x="1472558" y="998559"/>
              <a:ext cx="2765965" cy="276999"/>
            </a:xfrm>
            <a:prstGeom prst="rect">
              <a:avLst/>
            </a:prstGeom>
            <a:noFill/>
          </p:spPr>
          <p:txBody>
            <a:bodyPr wrap="square" rtlCol="0">
              <a:spAutoFit/>
            </a:bodyPr>
            <a:lstStyle/>
            <a:p>
              <a:r>
                <a:rPr lang="en-US" altLang="ko-KR" sz="1200" b="1" dirty="0">
                  <a:solidFill>
                    <a:schemeClr val="bg1"/>
                  </a:solidFill>
                  <a:cs typeface="Arial" pitchFamily="34" charset="0"/>
                </a:rPr>
                <a:t>Chat</a:t>
              </a:r>
              <a:endParaRPr lang="ko-KR" altLang="en-US" sz="1200" b="1" dirty="0">
                <a:solidFill>
                  <a:schemeClr val="bg1"/>
                </a:solidFill>
                <a:cs typeface="Arial" pitchFamily="34" charset="0"/>
              </a:endParaRPr>
            </a:p>
          </p:txBody>
        </p:sp>
      </p:grpSp>
      <p:grpSp>
        <p:nvGrpSpPr>
          <p:cNvPr id="17" name="Group 16"/>
          <p:cNvGrpSpPr/>
          <p:nvPr/>
        </p:nvGrpSpPr>
        <p:grpSpPr>
          <a:xfrm>
            <a:off x="6804248" y="3523411"/>
            <a:ext cx="2160240" cy="860885"/>
            <a:chOff x="1472558" y="998559"/>
            <a:chExt cx="2765965" cy="860885"/>
          </a:xfrm>
        </p:grpSpPr>
        <p:sp>
          <p:nvSpPr>
            <p:cNvPr id="18" name="TextBox 17"/>
            <p:cNvSpPr txBox="1"/>
            <p:nvPr/>
          </p:nvSpPr>
          <p:spPr>
            <a:xfrm>
              <a:off x="1472558" y="1213113"/>
              <a:ext cx="2765965" cy="646331"/>
            </a:xfrm>
            <a:prstGeom prst="rect">
              <a:avLst/>
            </a:prstGeom>
            <a:noFill/>
          </p:spPr>
          <p:txBody>
            <a:bodyPr wrap="square" rtlCol="0">
              <a:spAutoFit/>
            </a:bodyPr>
            <a:lstStyle/>
            <a:p>
              <a:r>
                <a:rPr lang="en-US" altLang="ko-KR" sz="1200" dirty="0" err="1">
                  <a:solidFill>
                    <a:schemeClr val="bg1"/>
                  </a:solidFill>
                  <a:cs typeface="Arial" pitchFamily="34" charset="0"/>
                </a:rPr>
                <a:t>Programa</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autônomo</a:t>
              </a:r>
              <a:r>
                <a:rPr lang="en-US" altLang="ko-KR" sz="1200" dirty="0">
                  <a:solidFill>
                    <a:schemeClr val="bg1"/>
                  </a:solidFill>
                  <a:cs typeface="Arial" pitchFamily="34" charset="0"/>
                </a:rPr>
                <a:t> que </a:t>
              </a:r>
              <a:r>
                <a:rPr lang="en-US" altLang="ko-KR" sz="1200" dirty="0" err="1">
                  <a:solidFill>
                    <a:schemeClr val="bg1"/>
                  </a:solidFill>
                  <a:cs typeface="Arial" pitchFamily="34" charset="0"/>
                </a:rPr>
                <a:t>pode</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interagir</a:t>
              </a:r>
              <a:r>
                <a:rPr lang="en-US" altLang="ko-KR" sz="1200" dirty="0">
                  <a:solidFill>
                    <a:schemeClr val="bg1"/>
                  </a:solidFill>
                  <a:cs typeface="Arial" pitchFamily="34" charset="0"/>
                </a:rPr>
                <a:t> com </a:t>
              </a:r>
              <a:r>
                <a:rPr lang="en-US" altLang="ko-KR" sz="1200" dirty="0" err="1">
                  <a:solidFill>
                    <a:schemeClr val="bg1"/>
                  </a:solidFill>
                  <a:cs typeface="Arial" pitchFamily="34" charset="0"/>
                </a:rPr>
                <a:t>sistemas</a:t>
              </a:r>
              <a:r>
                <a:rPr lang="en-US" altLang="ko-KR" sz="1200" dirty="0">
                  <a:solidFill>
                    <a:schemeClr val="bg1"/>
                  </a:solidFill>
                  <a:cs typeface="Arial" pitchFamily="34" charset="0"/>
                </a:rPr>
                <a:t> e/</a:t>
              </a:r>
              <a:r>
                <a:rPr lang="en-US" altLang="ko-KR" sz="1200" dirty="0" err="1">
                  <a:solidFill>
                    <a:schemeClr val="bg1"/>
                  </a:solidFill>
                  <a:cs typeface="Arial" pitchFamily="34" charset="0"/>
                </a:rPr>
                <a:t>ou</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usuários</a:t>
              </a:r>
              <a:r>
                <a:rPr lang="en-US" altLang="ko-KR" sz="1200" dirty="0">
                  <a:solidFill>
                    <a:schemeClr val="bg1"/>
                  </a:solidFill>
                  <a:cs typeface="Arial" pitchFamily="34" charset="0"/>
                </a:rPr>
                <a:t>.</a:t>
              </a:r>
              <a:endParaRPr lang="ko-KR" altLang="en-US" sz="1200" dirty="0">
                <a:solidFill>
                  <a:schemeClr val="bg1"/>
                </a:solidFill>
                <a:cs typeface="Arial" pitchFamily="34" charset="0"/>
              </a:endParaRPr>
            </a:p>
          </p:txBody>
        </p:sp>
        <p:sp>
          <p:nvSpPr>
            <p:cNvPr id="19" name="TextBox 18"/>
            <p:cNvSpPr txBox="1"/>
            <p:nvPr/>
          </p:nvSpPr>
          <p:spPr>
            <a:xfrm>
              <a:off x="1472558" y="998559"/>
              <a:ext cx="2765965" cy="276999"/>
            </a:xfrm>
            <a:prstGeom prst="rect">
              <a:avLst/>
            </a:prstGeom>
            <a:noFill/>
          </p:spPr>
          <p:txBody>
            <a:bodyPr wrap="square" rtlCol="0">
              <a:spAutoFit/>
            </a:bodyPr>
            <a:lstStyle/>
            <a:p>
              <a:r>
                <a:rPr lang="en-US" altLang="ko-KR" sz="1200" b="1" dirty="0">
                  <a:solidFill>
                    <a:schemeClr val="bg1"/>
                  </a:solidFill>
                  <a:cs typeface="Arial" pitchFamily="34" charset="0"/>
                </a:rPr>
                <a:t>Bot</a:t>
              </a:r>
              <a:endParaRPr lang="ko-KR" altLang="en-US" sz="1200" b="1" dirty="0">
                <a:solidFill>
                  <a:schemeClr val="bg1"/>
                </a:solidFill>
                <a:cs typeface="Arial" pitchFamily="34" charset="0"/>
              </a:endParaRPr>
            </a:p>
          </p:txBody>
        </p:sp>
      </p:grpSp>
      <p:sp>
        <p:nvSpPr>
          <p:cNvPr id="24" name="TextBox 23">
            <a:extLst>
              <a:ext uri="{FF2B5EF4-FFF2-40B4-BE49-F238E27FC236}">
                <a16:creationId xmlns:a16="http://schemas.microsoft.com/office/drawing/2014/main" id="{BE8AFFF2-1829-4B05-83F0-8FE8A7715BE1}"/>
              </a:ext>
            </a:extLst>
          </p:cNvPr>
          <p:cNvSpPr txBox="1"/>
          <p:nvPr/>
        </p:nvSpPr>
        <p:spPr>
          <a:xfrm>
            <a:off x="496119" y="3219820"/>
            <a:ext cx="2592289" cy="120032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Chatbots </a:t>
            </a:r>
            <a:r>
              <a:rPr lang="en-US" altLang="ko-KR" sz="1200" dirty="0" err="1">
                <a:solidFill>
                  <a:schemeClr val="tx1">
                    <a:lumMod val="75000"/>
                    <a:lumOff val="25000"/>
                  </a:schemeClr>
                </a:solidFill>
                <a:cs typeface="Arial" pitchFamily="34" charset="0"/>
              </a:rPr>
              <a:t>possuem</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classificações</a:t>
            </a:r>
            <a:r>
              <a:rPr lang="en-US" altLang="ko-KR" sz="1200" dirty="0">
                <a:solidFill>
                  <a:schemeClr val="tx1">
                    <a:lumMod val="75000"/>
                    <a:lumOff val="25000"/>
                  </a:schemeClr>
                </a:solidFill>
                <a:cs typeface="Arial" pitchFamily="34" charset="0"/>
              </a:rPr>
              <a:t> e as </a:t>
            </a:r>
            <a:r>
              <a:rPr lang="en-US" altLang="ko-KR" sz="1200" dirty="0" err="1">
                <a:solidFill>
                  <a:schemeClr val="tx1">
                    <a:lumMod val="75000"/>
                    <a:lumOff val="25000"/>
                  </a:schemeClr>
                </a:solidFill>
                <a:cs typeface="Arial" pitchFamily="34" charset="0"/>
              </a:rPr>
              <a:t>principais</a:t>
            </a:r>
            <a:r>
              <a:rPr lang="en-US" altLang="ko-KR" sz="1200" dirty="0">
                <a:solidFill>
                  <a:schemeClr val="tx1">
                    <a:lumMod val="75000"/>
                    <a:lumOff val="25000"/>
                  </a:schemeClr>
                </a:solidFill>
                <a:cs typeface="Arial" pitchFamily="34" charset="0"/>
              </a:rPr>
              <a:t> se </a:t>
            </a:r>
            <a:r>
              <a:rPr lang="en-US" altLang="ko-KR" sz="1200" dirty="0" err="1">
                <a:solidFill>
                  <a:schemeClr val="tx1">
                    <a:lumMod val="75000"/>
                    <a:lumOff val="25000"/>
                  </a:schemeClr>
                </a:solidFill>
                <a:cs typeface="Arial" pitchFamily="34" charset="0"/>
              </a:rPr>
              <a:t>dividem</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em</a:t>
            </a:r>
            <a:r>
              <a:rPr lang="en-US" altLang="ko-KR" sz="1200" dirty="0">
                <a:solidFill>
                  <a:schemeClr val="tx1">
                    <a:lumMod val="75000"/>
                    <a:lumOff val="25000"/>
                  </a:schemeClr>
                </a:solidFill>
                <a:cs typeface="Arial" pitchFamily="34" charset="0"/>
              </a:rPr>
              <a:t>: </a:t>
            </a:r>
            <a:r>
              <a:rPr lang="en-US" altLang="ko-KR" sz="1200" i="1" dirty="0" err="1">
                <a:solidFill>
                  <a:schemeClr val="tx1">
                    <a:lumMod val="75000"/>
                    <a:lumOff val="25000"/>
                  </a:schemeClr>
                </a:solidFill>
                <a:cs typeface="Arial" pitchFamily="34" charset="0"/>
              </a:rPr>
              <a:t>entreterimento</a:t>
            </a:r>
            <a:r>
              <a:rPr lang="en-US" altLang="ko-KR" sz="1200" dirty="0">
                <a:solidFill>
                  <a:schemeClr val="tx1">
                    <a:lumMod val="75000"/>
                    <a:lumOff val="25000"/>
                  </a:schemeClr>
                </a:solidFill>
                <a:cs typeface="Arial" pitchFamily="34" charset="0"/>
              </a:rPr>
              <a:t> e </a:t>
            </a:r>
            <a:r>
              <a:rPr lang="en-US" altLang="ko-KR" sz="1200" i="1" dirty="0" err="1">
                <a:solidFill>
                  <a:schemeClr val="tx1">
                    <a:lumMod val="75000"/>
                    <a:lumOff val="25000"/>
                  </a:schemeClr>
                </a:solidFill>
                <a:cs typeface="Arial" pitchFamily="34" charset="0"/>
              </a:rPr>
              <a:t>negócios</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Possuindo</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diferentes</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métodos</a:t>
            </a:r>
            <a:r>
              <a:rPr lang="en-US" altLang="ko-KR" sz="1200" dirty="0">
                <a:solidFill>
                  <a:schemeClr val="tx1">
                    <a:lumMod val="75000"/>
                    <a:lumOff val="25000"/>
                  </a:schemeClr>
                </a:solidFill>
                <a:cs typeface="Arial" pitchFamily="34" charset="0"/>
              </a:rPr>
              <a:t> de </a:t>
            </a:r>
            <a:r>
              <a:rPr lang="en-US" altLang="ko-KR" sz="1200" dirty="0" err="1">
                <a:solidFill>
                  <a:schemeClr val="tx1">
                    <a:lumMod val="75000"/>
                    <a:lumOff val="25000"/>
                  </a:schemeClr>
                </a:solidFill>
                <a:cs typeface="Arial" pitchFamily="34" charset="0"/>
              </a:rPr>
              <a:t>respostas</a:t>
            </a:r>
            <a:r>
              <a:rPr lang="en-US" altLang="ko-KR" sz="1200" dirty="0">
                <a:solidFill>
                  <a:schemeClr val="tx1">
                    <a:lumMod val="75000"/>
                    <a:lumOff val="25000"/>
                  </a:schemeClr>
                </a:solidFill>
                <a:cs typeface="Arial" pitchFamily="34" charset="0"/>
              </a:rPr>
              <a:t> e </a:t>
            </a:r>
            <a:r>
              <a:rPr lang="en-US" altLang="ko-KR" sz="1200" dirty="0" err="1">
                <a:solidFill>
                  <a:schemeClr val="tx1">
                    <a:lumMod val="75000"/>
                    <a:lumOff val="25000"/>
                  </a:schemeClr>
                </a:solidFill>
                <a:cs typeface="Arial" pitchFamily="34" charset="0"/>
              </a:rPr>
              <a:t>avaliação</a:t>
            </a:r>
            <a:r>
              <a:rPr lang="en-US" altLang="ko-KR" sz="1200" dirty="0">
                <a:solidFill>
                  <a:schemeClr val="tx1">
                    <a:lumMod val="75000"/>
                    <a:lumOff val="25000"/>
                  </a:schemeClr>
                </a:solidFill>
                <a:cs typeface="Arial" pitchFamily="34" charset="0"/>
              </a:rPr>
              <a:t> de performance.</a:t>
            </a:r>
          </a:p>
        </p:txBody>
      </p:sp>
      <p:pic>
        <p:nvPicPr>
          <p:cNvPr id="30" name="Picture Placeholder 29">
            <a:extLst>
              <a:ext uri="{FF2B5EF4-FFF2-40B4-BE49-F238E27FC236}">
                <a16:creationId xmlns:a16="http://schemas.microsoft.com/office/drawing/2014/main" id="{0459D32F-2319-493B-AD02-E178DCBF36DB}"/>
              </a:ext>
            </a:extLst>
          </p:cNvPr>
          <p:cNvPicPr>
            <a:picLocks noGrp="1" noChangeAspect="1"/>
          </p:cNvPicPr>
          <p:nvPr>
            <p:ph type="pic" idx="12"/>
          </p:nvPr>
        </p:nvPicPr>
        <p:blipFill>
          <a:blip r:embed="rId2"/>
          <a:srcRect t="73" b="73"/>
          <a:stretch>
            <a:fillRect/>
          </a:stretch>
        </p:blipFill>
        <p:spPr>
          <a:prstGeom prst="rect">
            <a:avLst/>
          </a:prstGeom>
        </p:spPr>
      </p:pic>
      <p:pic>
        <p:nvPicPr>
          <p:cNvPr id="32" name="Picture 31">
            <a:extLst>
              <a:ext uri="{FF2B5EF4-FFF2-40B4-BE49-F238E27FC236}">
                <a16:creationId xmlns:a16="http://schemas.microsoft.com/office/drawing/2014/main" id="{DBD4896E-9BE0-4F1A-9FD1-D84DD0D56F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95884" y="1021022"/>
            <a:ext cx="326592" cy="326592"/>
          </a:xfrm>
          <a:prstGeom prst="rect">
            <a:avLst/>
          </a:prstGeom>
        </p:spPr>
      </p:pic>
      <p:pic>
        <p:nvPicPr>
          <p:cNvPr id="34" name="Picture 33">
            <a:extLst>
              <a:ext uri="{FF2B5EF4-FFF2-40B4-BE49-F238E27FC236}">
                <a16:creationId xmlns:a16="http://schemas.microsoft.com/office/drawing/2014/main" id="{5128E025-8EE5-4CA5-8EE4-A9995832FC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180241" y="2380682"/>
            <a:ext cx="382135" cy="382135"/>
          </a:xfrm>
          <a:prstGeom prst="rect">
            <a:avLst/>
          </a:prstGeom>
        </p:spPr>
      </p:pic>
      <p:pic>
        <p:nvPicPr>
          <p:cNvPr id="36" name="Picture 35">
            <a:extLst>
              <a:ext uri="{FF2B5EF4-FFF2-40B4-BE49-F238E27FC236}">
                <a16:creationId xmlns:a16="http://schemas.microsoft.com/office/drawing/2014/main" id="{F7635486-20FD-4C61-8B6F-EF0EA5292E4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241" y="3737965"/>
            <a:ext cx="404140" cy="404140"/>
          </a:xfrm>
          <a:prstGeom prst="rect">
            <a:avLst/>
          </a:prstGeom>
        </p:spPr>
      </p:pic>
    </p:spTree>
    <p:extLst>
      <p:ext uri="{BB962C8B-B14F-4D97-AF65-F5344CB8AC3E}">
        <p14:creationId xmlns:p14="http://schemas.microsoft.com/office/powerpoint/2010/main" val="1207463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err="1">
                <a:solidFill>
                  <a:schemeClr val="bg1"/>
                </a:solidFill>
                <a:latin typeface="Consolas" panose="020B0609020204030204" pitchFamily="49" charset="0"/>
              </a:rPr>
              <a:t>Demonstração</a:t>
            </a:r>
            <a:endParaRPr lang="ko-KR" altLang="en-US" dirty="0">
              <a:solidFill>
                <a:schemeClr val="bg1"/>
              </a:solidFill>
              <a:latin typeface="Consolas" panose="020B0609020204030204" pitchFamily="49" charset="0"/>
            </a:endParaRPr>
          </a:p>
        </p:txBody>
      </p:sp>
      <p:sp>
        <p:nvSpPr>
          <p:cNvPr id="3" name="Text Placeholder 2"/>
          <p:cNvSpPr>
            <a:spLocks noGrp="1"/>
          </p:cNvSpPr>
          <p:nvPr>
            <p:ph type="body" sz="quarter" idx="11"/>
          </p:nvPr>
        </p:nvSpPr>
        <p:spPr/>
        <p:txBody>
          <a:bodyPr/>
          <a:lstStyle/>
          <a:p>
            <a:pPr lvl="0"/>
            <a:r>
              <a:rPr lang="en-US" altLang="ko-KR" dirty="0">
                <a:solidFill>
                  <a:schemeClr val="bg1"/>
                </a:solidFill>
              </a:rPr>
              <a:t>Breve </a:t>
            </a:r>
            <a:r>
              <a:rPr lang="en-US" altLang="ko-KR" dirty="0" err="1">
                <a:solidFill>
                  <a:schemeClr val="bg1"/>
                </a:solidFill>
              </a:rPr>
              <a:t>demonstração</a:t>
            </a:r>
            <a:r>
              <a:rPr lang="en-US" altLang="ko-KR" dirty="0">
                <a:solidFill>
                  <a:schemeClr val="bg1"/>
                </a:solidFill>
              </a:rPr>
              <a:t> do </a:t>
            </a:r>
            <a:r>
              <a:rPr lang="en-US" altLang="ko-KR" dirty="0" err="1">
                <a:solidFill>
                  <a:schemeClr val="bg1"/>
                </a:solidFill>
              </a:rPr>
              <a:t>funcionamento</a:t>
            </a:r>
            <a:r>
              <a:rPr lang="en-US" altLang="ko-KR" dirty="0">
                <a:solidFill>
                  <a:schemeClr val="bg1"/>
                </a:solidFill>
              </a:rPr>
              <a:t> do </a:t>
            </a:r>
            <a:r>
              <a:rPr lang="en-US" altLang="ko-KR" dirty="0" err="1">
                <a:solidFill>
                  <a:schemeClr val="bg1"/>
                </a:solidFill>
              </a:rPr>
              <a:t>sistema</a:t>
            </a:r>
            <a:r>
              <a:rPr lang="en-US" altLang="ko-KR" dirty="0">
                <a:solidFill>
                  <a:schemeClr val="bg1"/>
                </a:solidFill>
              </a:rPr>
              <a:t>.</a:t>
            </a:r>
          </a:p>
        </p:txBody>
      </p:sp>
      <p:sp>
        <p:nvSpPr>
          <p:cNvPr id="5" name="Parallelogram 15">
            <a:extLst>
              <a:ext uri="{FF2B5EF4-FFF2-40B4-BE49-F238E27FC236}">
                <a16:creationId xmlns:a16="http://schemas.microsoft.com/office/drawing/2014/main" id="{2F879038-69A5-4DA0-9A22-440FE3A454D3}"/>
              </a:ext>
            </a:extLst>
          </p:cNvPr>
          <p:cNvSpPr/>
          <p:nvPr/>
        </p:nvSpPr>
        <p:spPr>
          <a:xfrm flipH="1">
            <a:off x="2051720" y="2262237"/>
            <a:ext cx="725663" cy="725663"/>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Tree>
    <p:extLst>
      <p:ext uri="{BB962C8B-B14F-4D97-AF65-F5344CB8AC3E}">
        <p14:creationId xmlns:p14="http://schemas.microsoft.com/office/powerpoint/2010/main" val="3342760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videotcc2">
            <a:hlinkClick r:id="" action="ppaction://media"/>
            <a:extLst>
              <a:ext uri="{FF2B5EF4-FFF2-40B4-BE49-F238E27FC236}">
                <a16:creationId xmlns:a16="http://schemas.microsoft.com/office/drawing/2014/main" id="{0D9CBF6C-2A73-42DF-AD4D-BC47E198B0E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13060"/>
            <a:ext cx="9144000" cy="4906962"/>
          </a:xfrm>
          <a:prstGeom prst="rect">
            <a:avLst/>
          </a:prstGeom>
        </p:spPr>
      </p:pic>
    </p:spTree>
    <p:extLst>
      <p:ext uri="{BB962C8B-B14F-4D97-AF65-F5344CB8AC3E}">
        <p14:creationId xmlns:p14="http://schemas.microsoft.com/office/powerpoint/2010/main" val="3622033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88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2051720" y="267494"/>
            <a:ext cx="709228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dirty="0" err="1">
                <a:solidFill>
                  <a:schemeClr val="bg1"/>
                </a:solidFill>
                <a:latin typeface="Consolas" panose="020B0609020204030204" pitchFamily="49" charset="0"/>
                <a:cs typeface="Arial" pitchFamily="34" charset="0"/>
              </a:rPr>
              <a:t>Resultados</a:t>
            </a:r>
            <a:endParaRPr lang="en-US" sz="3600" dirty="0">
              <a:solidFill>
                <a:schemeClr val="bg1"/>
              </a:solidFill>
              <a:latin typeface="Consolas" panose="020B0609020204030204" pitchFamily="49" charset="0"/>
              <a:cs typeface="Arial" pitchFamily="34" charset="0"/>
            </a:endParaRPr>
          </a:p>
        </p:txBody>
      </p:sp>
      <p:sp>
        <p:nvSpPr>
          <p:cNvPr id="5" name="Oval 4"/>
          <p:cNvSpPr/>
          <p:nvPr/>
        </p:nvSpPr>
        <p:spPr>
          <a:xfrm>
            <a:off x="1575998" y="1141370"/>
            <a:ext cx="793940" cy="793940"/>
          </a:xfrm>
          <a:prstGeom prst="ellipse">
            <a:avLst/>
          </a:prstGeom>
          <a:solidFill>
            <a:schemeClr val="bg1"/>
          </a:solid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p:cNvSpPr/>
          <p:nvPr/>
        </p:nvSpPr>
        <p:spPr>
          <a:xfrm>
            <a:off x="1575998" y="2073597"/>
            <a:ext cx="793940" cy="793940"/>
          </a:xfrm>
          <a:prstGeom prst="ellipse">
            <a:avLst/>
          </a:prstGeom>
          <a:solidFill>
            <a:schemeClr val="bg1"/>
          </a:solidFill>
          <a:ln w="412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p:nvPr/>
        </p:nvSpPr>
        <p:spPr>
          <a:xfrm>
            <a:off x="1575998" y="3005824"/>
            <a:ext cx="793940" cy="793940"/>
          </a:xfrm>
          <a:prstGeom prst="ellipse">
            <a:avLst/>
          </a:prstGeom>
          <a:solidFill>
            <a:schemeClr val="bg1"/>
          </a:solid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p:cNvSpPr/>
          <p:nvPr/>
        </p:nvSpPr>
        <p:spPr>
          <a:xfrm>
            <a:off x="1575998" y="3938050"/>
            <a:ext cx="793940" cy="793940"/>
          </a:xfrm>
          <a:prstGeom prst="ellipse">
            <a:avLst/>
          </a:prstGeom>
          <a:solidFill>
            <a:schemeClr val="bg1"/>
          </a:solidFill>
          <a:ln w="412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p:cNvGrpSpPr/>
          <p:nvPr/>
        </p:nvGrpSpPr>
        <p:grpSpPr>
          <a:xfrm>
            <a:off x="2555776" y="1194616"/>
            <a:ext cx="5860929" cy="687447"/>
            <a:chOff x="3017859" y="4363106"/>
            <a:chExt cx="1879883" cy="687447"/>
          </a:xfrm>
        </p:grpSpPr>
        <p:sp>
          <p:nvSpPr>
            <p:cNvPr id="10" name="TextBox 9"/>
            <p:cNvSpPr txBox="1"/>
            <p:nvPr/>
          </p:nvSpPr>
          <p:spPr>
            <a:xfrm>
              <a:off x="3017859" y="4588888"/>
              <a:ext cx="1866815" cy="461665"/>
            </a:xfrm>
            <a:prstGeom prst="rect">
              <a:avLst/>
            </a:prstGeom>
            <a:noFill/>
            <a:ln>
              <a:noFill/>
            </a:ln>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p>
          </p:txBody>
        </p:sp>
        <p:sp>
          <p:nvSpPr>
            <p:cNvPr id="11" name="TextBox 10"/>
            <p:cNvSpPr txBox="1"/>
            <p:nvPr/>
          </p:nvSpPr>
          <p:spPr>
            <a:xfrm>
              <a:off x="3017859" y="4363106"/>
              <a:ext cx="1879883" cy="276999"/>
            </a:xfrm>
            <a:prstGeom prst="rect">
              <a:avLst/>
            </a:prstGeom>
            <a:noFill/>
          </p:spPr>
          <p:txBody>
            <a:bodyPr wrap="square" rtlCol="0">
              <a:spAutoFit/>
            </a:bodyPr>
            <a:lstStyle/>
            <a:p>
              <a:r>
                <a:rPr lang="en-US" altLang="ko-KR" sz="1200" b="1" dirty="0" err="1">
                  <a:solidFill>
                    <a:schemeClr val="bg1"/>
                  </a:solidFill>
                  <a:cs typeface="Arial" pitchFamily="34" charset="0"/>
                </a:rPr>
                <a:t>Eficiência</a:t>
              </a:r>
              <a:r>
                <a:rPr lang="en-US" altLang="ko-KR" sz="1200" b="1" dirty="0">
                  <a:solidFill>
                    <a:schemeClr val="bg1"/>
                  </a:solidFill>
                  <a:cs typeface="Arial" pitchFamily="34" charset="0"/>
                </a:rPr>
                <a:t> no </a:t>
              </a:r>
              <a:r>
                <a:rPr lang="en-US" altLang="ko-KR" sz="1200" b="1" dirty="0" err="1">
                  <a:solidFill>
                    <a:schemeClr val="bg1"/>
                  </a:solidFill>
                  <a:cs typeface="Arial" pitchFamily="34" charset="0"/>
                </a:rPr>
                <a:t>monitoramento</a:t>
              </a:r>
              <a:r>
                <a:rPr lang="en-US" altLang="ko-KR" sz="1200" b="1" dirty="0">
                  <a:solidFill>
                    <a:schemeClr val="bg1"/>
                  </a:solidFill>
                  <a:cs typeface="Arial" pitchFamily="34" charset="0"/>
                </a:rPr>
                <a:t> de </a:t>
              </a:r>
              <a:r>
                <a:rPr lang="en-US" altLang="ko-KR" sz="1200" b="1" dirty="0" err="1">
                  <a:solidFill>
                    <a:schemeClr val="bg1"/>
                  </a:solidFill>
                  <a:cs typeface="Arial" pitchFamily="34" charset="0"/>
                </a:rPr>
                <a:t>mercado</a:t>
              </a:r>
              <a:endParaRPr lang="ko-KR" altLang="en-US" sz="1200" b="1" dirty="0">
                <a:solidFill>
                  <a:schemeClr val="bg1"/>
                </a:solidFill>
                <a:cs typeface="Arial" pitchFamily="34" charset="0"/>
              </a:endParaRPr>
            </a:p>
          </p:txBody>
        </p:sp>
      </p:grpSp>
      <p:grpSp>
        <p:nvGrpSpPr>
          <p:cNvPr id="12" name="Group 11"/>
          <p:cNvGrpSpPr/>
          <p:nvPr/>
        </p:nvGrpSpPr>
        <p:grpSpPr>
          <a:xfrm>
            <a:off x="2555776" y="2126843"/>
            <a:ext cx="5848470" cy="687447"/>
            <a:chOff x="3017859" y="4363106"/>
            <a:chExt cx="1875887" cy="687447"/>
          </a:xfrm>
        </p:grpSpPr>
        <p:sp>
          <p:nvSpPr>
            <p:cNvPr id="13" name="TextBox 12"/>
            <p:cNvSpPr txBox="1"/>
            <p:nvPr/>
          </p:nvSpPr>
          <p:spPr>
            <a:xfrm>
              <a:off x="3017859" y="4588888"/>
              <a:ext cx="1866815" cy="461665"/>
            </a:xfrm>
            <a:prstGeom prst="rect">
              <a:avLst/>
            </a:prstGeom>
            <a:noFill/>
            <a:ln>
              <a:noFill/>
            </a:ln>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p>
          </p:txBody>
        </p:sp>
        <p:sp>
          <p:nvSpPr>
            <p:cNvPr id="14" name="TextBox 13"/>
            <p:cNvSpPr txBox="1"/>
            <p:nvPr/>
          </p:nvSpPr>
          <p:spPr>
            <a:xfrm>
              <a:off x="3017859" y="4363106"/>
              <a:ext cx="1875887" cy="276999"/>
            </a:xfrm>
            <a:prstGeom prst="rect">
              <a:avLst/>
            </a:prstGeom>
            <a:noFill/>
          </p:spPr>
          <p:txBody>
            <a:bodyPr wrap="square" rtlCol="0">
              <a:spAutoFit/>
            </a:bodyPr>
            <a:lstStyle/>
            <a:p>
              <a:r>
                <a:rPr lang="en-US" altLang="ko-KR" sz="1200" b="1" dirty="0" err="1">
                  <a:solidFill>
                    <a:schemeClr val="bg1"/>
                  </a:solidFill>
                  <a:cs typeface="Arial" pitchFamily="34" charset="0"/>
                </a:rPr>
                <a:t>Cálculo</a:t>
              </a:r>
              <a:r>
                <a:rPr lang="en-US" altLang="ko-KR" sz="1200" b="1" dirty="0">
                  <a:solidFill>
                    <a:schemeClr val="bg1"/>
                  </a:solidFill>
                  <a:cs typeface="Arial" pitchFamily="34" charset="0"/>
                </a:rPr>
                <a:t> e </a:t>
              </a:r>
              <a:r>
                <a:rPr lang="en-US" altLang="ko-KR" sz="1200" b="1" dirty="0" err="1">
                  <a:solidFill>
                    <a:schemeClr val="bg1"/>
                  </a:solidFill>
                  <a:cs typeface="Arial" pitchFamily="34" charset="0"/>
                </a:rPr>
                <a:t>analise</a:t>
              </a:r>
              <a:r>
                <a:rPr lang="en-US" altLang="ko-KR" sz="1200" b="1" dirty="0">
                  <a:solidFill>
                    <a:schemeClr val="bg1"/>
                  </a:solidFill>
                  <a:cs typeface="Arial" pitchFamily="34" charset="0"/>
                </a:rPr>
                <a:t> do </a:t>
              </a:r>
              <a:r>
                <a:rPr lang="en-US" altLang="ko-KR" sz="1200" b="1" dirty="0" err="1">
                  <a:solidFill>
                    <a:schemeClr val="bg1"/>
                  </a:solidFill>
                  <a:cs typeface="Arial" pitchFamily="34" charset="0"/>
                </a:rPr>
                <a:t>indicador</a:t>
              </a:r>
              <a:endParaRPr lang="ko-KR" altLang="en-US" sz="1200" b="1" dirty="0">
                <a:solidFill>
                  <a:schemeClr val="bg1"/>
                </a:solidFill>
                <a:cs typeface="Arial" pitchFamily="34" charset="0"/>
              </a:endParaRPr>
            </a:p>
          </p:txBody>
        </p:sp>
      </p:grpSp>
      <p:grpSp>
        <p:nvGrpSpPr>
          <p:cNvPr id="15" name="Group 14"/>
          <p:cNvGrpSpPr/>
          <p:nvPr/>
        </p:nvGrpSpPr>
        <p:grpSpPr>
          <a:xfrm>
            <a:off x="2555776" y="3059070"/>
            <a:ext cx="5836009" cy="687447"/>
            <a:chOff x="3017859" y="4363106"/>
            <a:chExt cx="1871890" cy="687447"/>
          </a:xfrm>
        </p:grpSpPr>
        <p:sp>
          <p:nvSpPr>
            <p:cNvPr id="16" name="TextBox 15"/>
            <p:cNvSpPr txBox="1"/>
            <p:nvPr/>
          </p:nvSpPr>
          <p:spPr>
            <a:xfrm>
              <a:off x="3017859" y="4588888"/>
              <a:ext cx="1866815" cy="461665"/>
            </a:xfrm>
            <a:prstGeom prst="rect">
              <a:avLst/>
            </a:prstGeom>
            <a:noFill/>
            <a:ln>
              <a:noFill/>
            </a:ln>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p>
          </p:txBody>
        </p:sp>
        <p:sp>
          <p:nvSpPr>
            <p:cNvPr id="17" name="TextBox 16"/>
            <p:cNvSpPr txBox="1"/>
            <p:nvPr/>
          </p:nvSpPr>
          <p:spPr>
            <a:xfrm>
              <a:off x="3017859" y="4363106"/>
              <a:ext cx="1871890" cy="276999"/>
            </a:xfrm>
            <a:prstGeom prst="rect">
              <a:avLst/>
            </a:prstGeom>
            <a:noFill/>
          </p:spPr>
          <p:txBody>
            <a:bodyPr wrap="square" rtlCol="0">
              <a:spAutoFit/>
            </a:bodyPr>
            <a:lstStyle/>
            <a:p>
              <a:r>
                <a:rPr lang="pt-BR" altLang="ko-KR" sz="1200" b="1" dirty="0">
                  <a:solidFill>
                    <a:schemeClr val="bg1"/>
                  </a:solidFill>
                  <a:cs typeface="Arial" pitchFamily="34" charset="0"/>
                </a:rPr>
                <a:t>Usabilidade com usuário</a:t>
              </a:r>
              <a:endParaRPr lang="ko-KR" altLang="en-US" sz="1200" b="1" dirty="0">
                <a:solidFill>
                  <a:schemeClr val="bg1"/>
                </a:solidFill>
                <a:cs typeface="Arial" pitchFamily="34" charset="0"/>
              </a:endParaRPr>
            </a:p>
          </p:txBody>
        </p:sp>
      </p:grpSp>
      <p:grpSp>
        <p:nvGrpSpPr>
          <p:cNvPr id="18" name="Group 17"/>
          <p:cNvGrpSpPr/>
          <p:nvPr/>
        </p:nvGrpSpPr>
        <p:grpSpPr>
          <a:xfrm>
            <a:off x="2555776" y="3991296"/>
            <a:ext cx="5832648" cy="687447"/>
            <a:chOff x="3017859" y="4363106"/>
            <a:chExt cx="1870812" cy="687447"/>
          </a:xfrm>
        </p:grpSpPr>
        <p:sp>
          <p:nvSpPr>
            <p:cNvPr id="19" name="TextBox 18"/>
            <p:cNvSpPr txBox="1"/>
            <p:nvPr/>
          </p:nvSpPr>
          <p:spPr>
            <a:xfrm>
              <a:off x="3017859" y="4588888"/>
              <a:ext cx="1866815" cy="461665"/>
            </a:xfrm>
            <a:prstGeom prst="rect">
              <a:avLst/>
            </a:prstGeom>
            <a:noFill/>
            <a:ln>
              <a:noFill/>
            </a:ln>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p>
          </p:txBody>
        </p:sp>
        <p:sp>
          <p:nvSpPr>
            <p:cNvPr id="20" name="TextBox 19"/>
            <p:cNvSpPr txBox="1"/>
            <p:nvPr/>
          </p:nvSpPr>
          <p:spPr>
            <a:xfrm>
              <a:off x="3017859" y="4363106"/>
              <a:ext cx="1870812" cy="276999"/>
            </a:xfrm>
            <a:prstGeom prst="rect">
              <a:avLst/>
            </a:prstGeom>
            <a:noFill/>
          </p:spPr>
          <p:txBody>
            <a:bodyPr wrap="square" rtlCol="0">
              <a:spAutoFit/>
            </a:bodyPr>
            <a:lstStyle/>
            <a:p>
              <a:r>
                <a:rPr lang="pt-BR" altLang="ko-KR" sz="1200" b="1" dirty="0">
                  <a:solidFill>
                    <a:schemeClr val="bg1"/>
                  </a:solidFill>
                  <a:cs typeface="Arial" pitchFamily="34" charset="0"/>
                </a:rPr>
                <a:t>Assertividade na execução de ordens</a:t>
              </a:r>
              <a:endParaRPr lang="ko-KR" altLang="en-US" sz="1200" b="1" dirty="0">
                <a:solidFill>
                  <a:schemeClr val="bg1"/>
                </a:solidFill>
                <a:cs typeface="Arial" pitchFamily="34" charset="0"/>
              </a:endParaRPr>
            </a:p>
          </p:txBody>
        </p:sp>
      </p:grpSp>
      <p:pic>
        <p:nvPicPr>
          <p:cNvPr id="25" name="Picture 24">
            <a:extLst>
              <a:ext uri="{FF2B5EF4-FFF2-40B4-BE49-F238E27FC236}">
                <a16:creationId xmlns:a16="http://schemas.microsoft.com/office/drawing/2014/main" id="{D0175D3C-C0CB-4793-85E3-B8DD1C822C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6580" y="1341952"/>
            <a:ext cx="392775" cy="392775"/>
          </a:xfrm>
          <a:prstGeom prst="rect">
            <a:avLst/>
          </a:prstGeom>
        </p:spPr>
      </p:pic>
      <p:pic>
        <p:nvPicPr>
          <p:cNvPr id="28" name="Picture 27">
            <a:extLst>
              <a:ext uri="{FF2B5EF4-FFF2-40B4-BE49-F238E27FC236}">
                <a16:creationId xmlns:a16="http://schemas.microsoft.com/office/drawing/2014/main" id="{25F819C7-D352-4F8A-9895-1AF6597D4F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96280" y="2290547"/>
            <a:ext cx="360040" cy="360040"/>
          </a:xfrm>
          <a:prstGeom prst="rect">
            <a:avLst/>
          </a:prstGeom>
        </p:spPr>
      </p:pic>
      <p:pic>
        <p:nvPicPr>
          <p:cNvPr id="30" name="Picture 29">
            <a:extLst>
              <a:ext uri="{FF2B5EF4-FFF2-40B4-BE49-F238E27FC236}">
                <a16:creationId xmlns:a16="http://schemas.microsoft.com/office/drawing/2014/main" id="{C9F29ED9-947E-466E-8845-1724BCB4C8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96280" y="3219822"/>
            <a:ext cx="379740" cy="379740"/>
          </a:xfrm>
          <a:prstGeom prst="rect">
            <a:avLst/>
          </a:prstGeom>
        </p:spPr>
      </p:pic>
      <p:pic>
        <p:nvPicPr>
          <p:cNvPr id="32" name="Picture 31">
            <a:extLst>
              <a:ext uri="{FF2B5EF4-FFF2-40B4-BE49-F238E27FC236}">
                <a16:creationId xmlns:a16="http://schemas.microsoft.com/office/drawing/2014/main" id="{769C2121-6F53-4301-9A69-D350A9C27DC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76581" y="4155927"/>
            <a:ext cx="379740" cy="379740"/>
          </a:xfrm>
          <a:prstGeom prst="rect">
            <a:avLst/>
          </a:prstGeom>
        </p:spPr>
      </p:pic>
    </p:spTree>
    <p:extLst>
      <p:ext uri="{BB962C8B-B14F-4D97-AF65-F5344CB8AC3E}">
        <p14:creationId xmlns:p14="http://schemas.microsoft.com/office/powerpoint/2010/main" val="1095055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222547"/>
            <a:ext cx="9144000" cy="576064"/>
          </a:xfrm>
        </p:spPr>
        <p:txBody>
          <a:bodyPr/>
          <a:lstStyle/>
          <a:p>
            <a:r>
              <a:rPr lang="en-US" altLang="ko-KR" sz="4000" dirty="0" err="1">
                <a:latin typeface="Consolas" panose="020B0609020204030204" pitchFamily="49" charset="0"/>
              </a:rPr>
              <a:t>Trabalhos</a:t>
            </a:r>
            <a:r>
              <a:rPr lang="en-US" altLang="ko-KR" sz="4000" dirty="0">
                <a:latin typeface="Consolas" panose="020B0609020204030204" pitchFamily="49" charset="0"/>
              </a:rPr>
              <a:t> </a:t>
            </a:r>
            <a:r>
              <a:rPr lang="en-US" altLang="ko-KR" sz="4000" dirty="0" err="1">
                <a:latin typeface="Consolas" panose="020B0609020204030204" pitchFamily="49" charset="0"/>
              </a:rPr>
              <a:t>futuros</a:t>
            </a:r>
            <a:endParaRPr lang="ko-KR" altLang="en-US" sz="4000" dirty="0">
              <a:latin typeface="Consolas" panose="020B0609020204030204" pitchFamily="49" charset="0"/>
            </a:endParaRPr>
          </a:p>
        </p:txBody>
      </p:sp>
      <p:grpSp>
        <p:nvGrpSpPr>
          <p:cNvPr id="5" name="Group 4"/>
          <p:cNvGrpSpPr/>
          <p:nvPr/>
        </p:nvGrpSpPr>
        <p:grpSpPr>
          <a:xfrm>
            <a:off x="539551" y="3435846"/>
            <a:ext cx="2009809" cy="1020395"/>
            <a:chOff x="1062658" y="3986014"/>
            <a:chExt cx="1728192" cy="1020395"/>
          </a:xfrm>
        </p:grpSpPr>
        <p:sp>
          <p:nvSpPr>
            <p:cNvPr id="6" name="TextBox 5"/>
            <p:cNvSpPr txBox="1"/>
            <p:nvPr/>
          </p:nvSpPr>
          <p:spPr>
            <a:xfrm>
              <a:off x="1062658" y="3986014"/>
              <a:ext cx="1728192"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Interface e download</a:t>
              </a:r>
              <a:endParaRPr lang="ko-KR" altLang="en-US" sz="1400" b="1" dirty="0">
                <a:solidFill>
                  <a:schemeClr val="bg1"/>
                </a:solidFill>
                <a:cs typeface="Arial" pitchFamily="34" charset="0"/>
              </a:endParaRPr>
            </a:p>
          </p:txBody>
        </p:sp>
        <p:sp>
          <p:nvSpPr>
            <p:cNvPr id="7" name="TextBox 6"/>
            <p:cNvSpPr txBox="1"/>
            <p:nvPr/>
          </p:nvSpPr>
          <p:spPr>
            <a:xfrm>
              <a:off x="1062658" y="4236968"/>
              <a:ext cx="1728192" cy="769441"/>
            </a:xfrm>
            <a:prstGeom prst="rect">
              <a:avLst/>
            </a:prstGeom>
            <a:noFill/>
          </p:spPr>
          <p:txBody>
            <a:bodyPr wrap="square" rtlCol="0">
              <a:spAutoFit/>
            </a:bodyPr>
            <a:lstStyle/>
            <a:p>
              <a:pPr algn="ctr"/>
              <a:r>
                <a:rPr lang="en-US" altLang="ko-KR" sz="1100" dirty="0" err="1">
                  <a:solidFill>
                    <a:schemeClr val="bg1"/>
                  </a:solidFill>
                  <a:cs typeface="Arial" pitchFamily="34" charset="0"/>
                </a:rPr>
                <a:t>Desenvolvimento</a:t>
              </a:r>
              <a:r>
                <a:rPr lang="en-US" altLang="ko-KR" sz="1100" dirty="0">
                  <a:solidFill>
                    <a:schemeClr val="bg1"/>
                  </a:solidFill>
                  <a:cs typeface="Arial" pitchFamily="34" charset="0"/>
                </a:rPr>
                <a:t> de </a:t>
              </a:r>
              <a:r>
                <a:rPr lang="en-US" altLang="ko-KR" sz="1100" dirty="0" err="1">
                  <a:solidFill>
                    <a:schemeClr val="bg1"/>
                  </a:solidFill>
                  <a:cs typeface="Arial" pitchFamily="34" charset="0"/>
                </a:rPr>
                <a:t>uma</a:t>
              </a:r>
              <a:r>
                <a:rPr lang="en-US" altLang="ko-KR" sz="1100" dirty="0">
                  <a:solidFill>
                    <a:schemeClr val="bg1"/>
                  </a:solidFill>
                  <a:cs typeface="Arial" pitchFamily="34" charset="0"/>
                </a:rPr>
                <a:t> interface que </a:t>
              </a:r>
              <a:r>
                <a:rPr lang="en-US" altLang="ko-KR" sz="1100" dirty="0" err="1">
                  <a:solidFill>
                    <a:schemeClr val="bg1"/>
                  </a:solidFill>
                  <a:cs typeface="Arial" pitchFamily="34" charset="0"/>
                </a:rPr>
                <a:t>permita</a:t>
              </a:r>
              <a:r>
                <a:rPr lang="en-US" altLang="ko-KR" sz="1100" dirty="0">
                  <a:solidFill>
                    <a:schemeClr val="bg1"/>
                  </a:solidFill>
                  <a:cs typeface="Arial" pitchFamily="34" charset="0"/>
                </a:rPr>
                <a:t> download e </a:t>
              </a:r>
              <a:r>
                <a:rPr lang="en-US" altLang="ko-KR" sz="1100" dirty="0" err="1">
                  <a:solidFill>
                    <a:schemeClr val="bg1"/>
                  </a:solidFill>
                  <a:cs typeface="Arial" pitchFamily="34" charset="0"/>
                </a:rPr>
                <a:t>cadastro</a:t>
              </a:r>
              <a:r>
                <a:rPr lang="en-US" altLang="ko-KR" sz="1100" dirty="0">
                  <a:solidFill>
                    <a:schemeClr val="bg1"/>
                  </a:solidFill>
                  <a:cs typeface="Arial" pitchFamily="34" charset="0"/>
                </a:rPr>
                <a:t> de </a:t>
              </a:r>
              <a:r>
                <a:rPr lang="en-US" altLang="ko-KR" sz="1100" dirty="0" err="1">
                  <a:solidFill>
                    <a:schemeClr val="bg1"/>
                  </a:solidFill>
                  <a:cs typeface="Arial" pitchFamily="34" charset="0"/>
                </a:rPr>
                <a:t>usuários</a:t>
              </a:r>
              <a:r>
                <a:rPr lang="en-US" altLang="ko-KR" sz="1100" dirty="0">
                  <a:solidFill>
                    <a:schemeClr val="bg1"/>
                  </a:solidFill>
                  <a:cs typeface="Arial" pitchFamily="34" charset="0"/>
                </a:rPr>
                <a:t>.</a:t>
              </a:r>
            </a:p>
          </p:txBody>
        </p:sp>
      </p:grpSp>
      <p:grpSp>
        <p:nvGrpSpPr>
          <p:cNvPr id="8" name="Group 7"/>
          <p:cNvGrpSpPr/>
          <p:nvPr/>
        </p:nvGrpSpPr>
        <p:grpSpPr>
          <a:xfrm>
            <a:off x="2557914" y="3435846"/>
            <a:ext cx="2009809" cy="1189673"/>
            <a:chOff x="1062658" y="3986014"/>
            <a:chExt cx="1728192" cy="1189673"/>
          </a:xfrm>
        </p:grpSpPr>
        <p:sp>
          <p:nvSpPr>
            <p:cNvPr id="9" name="TextBox 8"/>
            <p:cNvSpPr txBox="1"/>
            <p:nvPr/>
          </p:nvSpPr>
          <p:spPr>
            <a:xfrm>
              <a:off x="1062658" y="3986014"/>
              <a:ext cx="1728192" cy="307777"/>
            </a:xfrm>
            <a:prstGeom prst="rect">
              <a:avLst/>
            </a:prstGeom>
            <a:noFill/>
          </p:spPr>
          <p:txBody>
            <a:bodyPr wrap="square" rtlCol="0">
              <a:spAutoFit/>
            </a:bodyPr>
            <a:lstStyle/>
            <a:p>
              <a:pPr algn="ctr"/>
              <a:r>
                <a:rPr lang="en-US" altLang="ko-KR" sz="1400" b="1" dirty="0" err="1">
                  <a:solidFill>
                    <a:schemeClr val="bg1"/>
                  </a:solidFill>
                  <a:cs typeface="Arial" pitchFamily="34" charset="0"/>
                </a:rPr>
                <a:t>Inteligência</a:t>
              </a:r>
              <a:r>
                <a:rPr lang="en-US" altLang="ko-KR" sz="1400" b="1" dirty="0">
                  <a:solidFill>
                    <a:schemeClr val="bg1"/>
                  </a:solidFill>
                  <a:cs typeface="Arial" pitchFamily="34" charset="0"/>
                </a:rPr>
                <a:t> Artificial</a:t>
              </a:r>
              <a:endParaRPr lang="ko-KR" altLang="en-US" sz="1400" b="1" dirty="0">
                <a:solidFill>
                  <a:schemeClr val="bg1"/>
                </a:solidFill>
                <a:cs typeface="Arial" pitchFamily="34" charset="0"/>
              </a:endParaRPr>
            </a:p>
          </p:txBody>
        </p:sp>
        <p:sp>
          <p:nvSpPr>
            <p:cNvPr id="10" name="TextBox 9"/>
            <p:cNvSpPr txBox="1"/>
            <p:nvPr/>
          </p:nvSpPr>
          <p:spPr>
            <a:xfrm>
              <a:off x="1062658" y="4236968"/>
              <a:ext cx="1728192" cy="938719"/>
            </a:xfrm>
            <a:prstGeom prst="rect">
              <a:avLst/>
            </a:prstGeom>
            <a:noFill/>
          </p:spPr>
          <p:txBody>
            <a:bodyPr wrap="square" rtlCol="0">
              <a:spAutoFit/>
            </a:bodyPr>
            <a:lstStyle/>
            <a:p>
              <a:pPr algn="ctr"/>
              <a:r>
                <a:rPr lang="en-US" altLang="ko-KR" sz="1100" dirty="0">
                  <a:solidFill>
                    <a:schemeClr val="bg1"/>
                  </a:solidFill>
                  <a:cs typeface="Arial" pitchFamily="34" charset="0"/>
                </a:rPr>
                <a:t>IA para </a:t>
              </a:r>
              <a:r>
                <a:rPr lang="en-US" altLang="ko-KR" sz="1100" dirty="0" err="1">
                  <a:solidFill>
                    <a:schemeClr val="bg1"/>
                  </a:solidFill>
                  <a:cs typeface="Arial" pitchFamily="34" charset="0"/>
                </a:rPr>
                <a:t>análise</a:t>
              </a:r>
              <a:r>
                <a:rPr lang="en-US" altLang="ko-KR" sz="1100" dirty="0">
                  <a:solidFill>
                    <a:schemeClr val="bg1"/>
                  </a:solidFill>
                  <a:cs typeface="Arial" pitchFamily="34" charset="0"/>
                </a:rPr>
                <a:t> de dados </a:t>
              </a:r>
              <a:r>
                <a:rPr lang="en-US" altLang="ko-KR" sz="1100" dirty="0" err="1">
                  <a:solidFill>
                    <a:schemeClr val="bg1"/>
                  </a:solidFill>
                  <a:cs typeface="Arial" pitchFamily="34" charset="0"/>
                </a:rPr>
                <a:t>históricos</a:t>
              </a:r>
              <a:r>
                <a:rPr lang="en-US" altLang="ko-KR" sz="1100" dirty="0">
                  <a:solidFill>
                    <a:schemeClr val="bg1"/>
                  </a:solidFill>
                  <a:cs typeface="Arial" pitchFamily="34" charset="0"/>
                </a:rPr>
                <a:t> de </a:t>
              </a:r>
              <a:r>
                <a:rPr lang="en-US" altLang="ko-KR" sz="1100" dirty="0" err="1">
                  <a:solidFill>
                    <a:schemeClr val="bg1"/>
                  </a:solidFill>
                  <a:cs typeface="Arial" pitchFamily="34" charset="0"/>
                </a:rPr>
                <a:t>mercado</a:t>
              </a:r>
              <a:r>
                <a:rPr lang="en-US" altLang="ko-KR" sz="1100" dirty="0">
                  <a:solidFill>
                    <a:schemeClr val="bg1"/>
                  </a:solidFill>
                  <a:cs typeface="Arial" pitchFamily="34" charset="0"/>
                </a:rPr>
                <a:t> e </a:t>
              </a:r>
              <a:r>
                <a:rPr lang="en-US" altLang="ko-KR" sz="1100" dirty="0" err="1">
                  <a:solidFill>
                    <a:schemeClr val="bg1"/>
                  </a:solidFill>
                  <a:cs typeface="Arial" pitchFamily="34" charset="0"/>
                </a:rPr>
                <a:t>negociações</a:t>
              </a:r>
              <a:r>
                <a:rPr lang="en-US" altLang="ko-KR" sz="1100" dirty="0">
                  <a:solidFill>
                    <a:schemeClr val="bg1"/>
                  </a:solidFill>
                  <a:cs typeface="Arial" pitchFamily="34" charset="0"/>
                </a:rPr>
                <a:t> para </a:t>
              </a:r>
              <a:r>
                <a:rPr lang="en-US" altLang="ko-KR" sz="1100" dirty="0" err="1">
                  <a:solidFill>
                    <a:schemeClr val="bg1"/>
                  </a:solidFill>
                  <a:cs typeface="Arial" pitchFamily="34" charset="0"/>
                </a:rPr>
                <a:t>então</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automatizar</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parâmetros</a:t>
              </a:r>
              <a:r>
                <a:rPr lang="en-US" altLang="ko-KR" sz="1100" dirty="0">
                  <a:solidFill>
                    <a:schemeClr val="bg1"/>
                  </a:solidFill>
                  <a:cs typeface="Arial" pitchFamily="34" charset="0"/>
                </a:rPr>
                <a:t> dos </a:t>
              </a:r>
              <a:r>
                <a:rPr lang="en-US" altLang="ko-KR" sz="1100" dirty="0" err="1">
                  <a:solidFill>
                    <a:schemeClr val="bg1"/>
                  </a:solidFill>
                  <a:cs typeface="Arial" pitchFamily="34" charset="0"/>
                </a:rPr>
                <a:t>indicadores</a:t>
              </a:r>
              <a:r>
                <a:rPr lang="en-US" altLang="ko-KR" sz="1100" dirty="0">
                  <a:solidFill>
                    <a:schemeClr val="bg1"/>
                  </a:solidFill>
                  <a:cs typeface="Arial" pitchFamily="34" charset="0"/>
                </a:rPr>
                <a:t>. </a:t>
              </a:r>
            </a:p>
          </p:txBody>
        </p:sp>
      </p:grpSp>
      <p:grpSp>
        <p:nvGrpSpPr>
          <p:cNvPr id="11" name="Group 10"/>
          <p:cNvGrpSpPr/>
          <p:nvPr/>
        </p:nvGrpSpPr>
        <p:grpSpPr>
          <a:xfrm>
            <a:off x="4650423" y="3435846"/>
            <a:ext cx="2009809" cy="1020395"/>
            <a:chOff x="1062658" y="3986014"/>
            <a:chExt cx="1728192" cy="1020395"/>
          </a:xfrm>
        </p:grpSpPr>
        <p:sp>
          <p:nvSpPr>
            <p:cNvPr id="12" name="TextBox 11"/>
            <p:cNvSpPr txBox="1"/>
            <p:nvPr/>
          </p:nvSpPr>
          <p:spPr>
            <a:xfrm>
              <a:off x="1062658" y="3986014"/>
              <a:ext cx="1728192" cy="307777"/>
            </a:xfrm>
            <a:prstGeom prst="rect">
              <a:avLst/>
            </a:prstGeom>
            <a:noFill/>
          </p:spPr>
          <p:txBody>
            <a:bodyPr wrap="square" rtlCol="0">
              <a:spAutoFit/>
            </a:bodyPr>
            <a:lstStyle/>
            <a:p>
              <a:pPr algn="ctr"/>
              <a:r>
                <a:rPr lang="en-US" altLang="ko-KR" sz="1400" b="1" dirty="0" err="1">
                  <a:solidFill>
                    <a:schemeClr val="bg1"/>
                  </a:solidFill>
                  <a:cs typeface="Arial" pitchFamily="34" charset="0"/>
                </a:rPr>
                <a:t>Negociações</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Globais</a:t>
              </a:r>
              <a:endParaRPr lang="ko-KR" altLang="en-US" sz="1400" b="1" dirty="0">
                <a:solidFill>
                  <a:schemeClr val="bg1"/>
                </a:solidFill>
                <a:cs typeface="Arial" pitchFamily="34" charset="0"/>
              </a:endParaRPr>
            </a:p>
          </p:txBody>
        </p:sp>
        <p:sp>
          <p:nvSpPr>
            <p:cNvPr id="13" name="TextBox 12"/>
            <p:cNvSpPr txBox="1"/>
            <p:nvPr/>
          </p:nvSpPr>
          <p:spPr>
            <a:xfrm>
              <a:off x="1062658" y="4236968"/>
              <a:ext cx="1728192" cy="769441"/>
            </a:xfrm>
            <a:prstGeom prst="rect">
              <a:avLst/>
            </a:prstGeom>
            <a:noFill/>
          </p:spPr>
          <p:txBody>
            <a:bodyPr wrap="square" rtlCol="0">
              <a:spAutoFit/>
            </a:bodyPr>
            <a:lstStyle/>
            <a:p>
              <a:pPr algn="ctr"/>
              <a:r>
                <a:rPr lang="en-US" altLang="ko-KR" sz="1100" dirty="0" err="1">
                  <a:solidFill>
                    <a:schemeClr val="bg1"/>
                  </a:solidFill>
                  <a:cs typeface="Arial" pitchFamily="34" charset="0"/>
                </a:rPr>
                <a:t>Extensão</a:t>
              </a:r>
              <a:r>
                <a:rPr lang="en-US" altLang="ko-KR" sz="1100" dirty="0">
                  <a:solidFill>
                    <a:schemeClr val="bg1"/>
                  </a:solidFill>
                  <a:cs typeface="Arial" pitchFamily="34" charset="0"/>
                </a:rPr>
                <a:t> para que o </a:t>
              </a:r>
              <a:r>
                <a:rPr lang="en-US" altLang="ko-KR" sz="1100" dirty="0" err="1">
                  <a:solidFill>
                    <a:schemeClr val="bg1"/>
                  </a:solidFill>
                  <a:cs typeface="Arial" pitchFamily="34" charset="0"/>
                </a:rPr>
                <a:t>usuário</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tenha</a:t>
              </a:r>
              <a:r>
                <a:rPr lang="en-US" altLang="ko-KR" sz="1100" dirty="0">
                  <a:solidFill>
                    <a:schemeClr val="bg1"/>
                  </a:solidFill>
                  <a:cs typeface="Arial" pitchFamily="34" charset="0"/>
                </a:rPr>
                <a:t> </a:t>
              </a:r>
              <a:r>
                <a:rPr lang="en-US" altLang="ko-KR" sz="1100">
                  <a:solidFill>
                    <a:schemeClr val="bg1"/>
                  </a:solidFill>
                  <a:cs typeface="Arial" pitchFamily="34" charset="0"/>
                </a:rPr>
                <a:t>a possibilidade </a:t>
              </a:r>
              <a:r>
                <a:rPr lang="en-US" altLang="ko-KR" sz="1100" dirty="0">
                  <a:solidFill>
                    <a:schemeClr val="bg1"/>
                  </a:solidFill>
                  <a:cs typeface="Arial" pitchFamily="34" charset="0"/>
                </a:rPr>
                <a:t>de </a:t>
              </a:r>
              <a:r>
                <a:rPr lang="en-US" altLang="ko-KR" sz="1100" dirty="0" err="1">
                  <a:solidFill>
                    <a:schemeClr val="bg1"/>
                  </a:solidFill>
                  <a:cs typeface="Arial" pitchFamily="34" charset="0"/>
                </a:rPr>
                <a:t>operar</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simultaneamente</a:t>
              </a:r>
              <a:r>
                <a:rPr lang="en-US" altLang="ko-KR" sz="1100" dirty="0">
                  <a:solidFill>
                    <a:schemeClr val="bg1"/>
                  </a:solidFill>
                  <a:cs typeface="Arial" pitchFamily="34" charset="0"/>
                </a:rPr>
                <a:t> com </a:t>
              </a:r>
              <a:r>
                <a:rPr lang="en-US" altLang="ko-KR" sz="1100" dirty="0" err="1">
                  <a:solidFill>
                    <a:schemeClr val="bg1"/>
                  </a:solidFill>
                  <a:cs typeface="Arial" pitchFamily="34" charset="0"/>
                </a:rPr>
                <a:t>diversas</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corretoras</a:t>
              </a:r>
              <a:r>
                <a:rPr lang="en-US" altLang="ko-KR" sz="1100" dirty="0">
                  <a:solidFill>
                    <a:schemeClr val="bg1"/>
                  </a:solidFill>
                  <a:cs typeface="Arial" pitchFamily="34" charset="0"/>
                </a:rPr>
                <a:t>. </a:t>
              </a:r>
            </a:p>
          </p:txBody>
        </p:sp>
      </p:grpSp>
      <p:grpSp>
        <p:nvGrpSpPr>
          <p:cNvPr id="14" name="Group 13"/>
          <p:cNvGrpSpPr/>
          <p:nvPr/>
        </p:nvGrpSpPr>
        <p:grpSpPr>
          <a:xfrm>
            <a:off x="6594639" y="3435846"/>
            <a:ext cx="2009809" cy="1189673"/>
            <a:chOff x="1062658" y="3986014"/>
            <a:chExt cx="1728192" cy="1189673"/>
          </a:xfrm>
        </p:grpSpPr>
        <p:sp>
          <p:nvSpPr>
            <p:cNvPr id="15" name="TextBox 14"/>
            <p:cNvSpPr txBox="1"/>
            <p:nvPr/>
          </p:nvSpPr>
          <p:spPr>
            <a:xfrm>
              <a:off x="1062658" y="3986014"/>
              <a:ext cx="1728192" cy="307777"/>
            </a:xfrm>
            <a:prstGeom prst="rect">
              <a:avLst/>
            </a:prstGeom>
            <a:noFill/>
          </p:spPr>
          <p:txBody>
            <a:bodyPr wrap="square" rtlCol="0">
              <a:spAutoFit/>
            </a:bodyPr>
            <a:lstStyle/>
            <a:p>
              <a:pPr algn="ctr"/>
              <a:r>
                <a:rPr lang="en-US" altLang="ko-KR" sz="1400" b="1" dirty="0" err="1">
                  <a:solidFill>
                    <a:schemeClr val="bg1"/>
                  </a:solidFill>
                  <a:cs typeface="Arial" pitchFamily="34" charset="0"/>
                </a:rPr>
                <a:t>Relatórios</a:t>
              </a:r>
              <a:endParaRPr lang="ko-KR" altLang="en-US" sz="1400" b="1" dirty="0">
                <a:solidFill>
                  <a:schemeClr val="bg1"/>
                </a:solidFill>
                <a:cs typeface="Arial" pitchFamily="34" charset="0"/>
              </a:endParaRPr>
            </a:p>
          </p:txBody>
        </p:sp>
        <p:sp>
          <p:nvSpPr>
            <p:cNvPr id="16" name="TextBox 15"/>
            <p:cNvSpPr txBox="1"/>
            <p:nvPr/>
          </p:nvSpPr>
          <p:spPr>
            <a:xfrm>
              <a:off x="1062658" y="4236968"/>
              <a:ext cx="1728192" cy="938719"/>
            </a:xfrm>
            <a:prstGeom prst="rect">
              <a:avLst/>
            </a:prstGeom>
            <a:noFill/>
          </p:spPr>
          <p:txBody>
            <a:bodyPr wrap="square" rtlCol="0">
              <a:spAutoFit/>
            </a:bodyPr>
            <a:lstStyle/>
            <a:p>
              <a:pPr algn="ctr"/>
              <a:r>
                <a:rPr lang="en-US" altLang="ko-KR" sz="1100" dirty="0" err="1">
                  <a:solidFill>
                    <a:schemeClr val="bg1"/>
                  </a:solidFill>
                  <a:cs typeface="Arial" pitchFamily="34" charset="0"/>
                </a:rPr>
                <a:t>Geração</a:t>
              </a:r>
              <a:r>
                <a:rPr lang="en-US" altLang="ko-KR" sz="1100" dirty="0">
                  <a:solidFill>
                    <a:schemeClr val="bg1"/>
                  </a:solidFill>
                  <a:cs typeface="Arial" pitchFamily="34" charset="0"/>
                </a:rPr>
                <a:t> de </a:t>
              </a:r>
              <a:r>
                <a:rPr lang="en-US" altLang="ko-KR" sz="1100" dirty="0" err="1">
                  <a:solidFill>
                    <a:schemeClr val="bg1"/>
                  </a:solidFill>
                  <a:cs typeface="Arial" pitchFamily="34" charset="0"/>
                </a:rPr>
                <a:t>relatórios</a:t>
              </a:r>
              <a:r>
                <a:rPr lang="en-US" altLang="ko-KR" sz="1100" dirty="0">
                  <a:solidFill>
                    <a:schemeClr val="bg1"/>
                  </a:solidFill>
                  <a:cs typeface="Arial" pitchFamily="34" charset="0"/>
                </a:rPr>
                <a:t> de </a:t>
              </a:r>
              <a:r>
                <a:rPr lang="en-US" altLang="ko-KR" sz="1100" dirty="0" err="1">
                  <a:solidFill>
                    <a:schemeClr val="bg1"/>
                  </a:solidFill>
                  <a:cs typeface="Arial" pitchFamily="34" charset="0"/>
                </a:rPr>
                <a:t>operações</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realizadas</a:t>
              </a:r>
              <a:r>
                <a:rPr lang="en-US" altLang="ko-KR" sz="1100" dirty="0">
                  <a:solidFill>
                    <a:schemeClr val="bg1"/>
                  </a:solidFill>
                  <a:cs typeface="Arial" pitchFamily="34" charset="0"/>
                </a:rPr>
                <a:t> no </a:t>
              </a:r>
              <a:r>
                <a:rPr lang="en-US" altLang="ko-KR" sz="1100" dirty="0" err="1">
                  <a:solidFill>
                    <a:schemeClr val="bg1"/>
                  </a:solidFill>
                  <a:cs typeface="Arial" pitchFamily="34" charset="0"/>
                </a:rPr>
                <a:t>mercado</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permitindo</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acompanhamento</a:t>
              </a:r>
              <a:r>
                <a:rPr lang="en-US" altLang="ko-KR" sz="1100" dirty="0">
                  <a:solidFill>
                    <a:schemeClr val="bg1"/>
                  </a:solidFill>
                  <a:cs typeface="Arial" pitchFamily="34" charset="0"/>
                </a:rPr>
                <a:t> de </a:t>
              </a:r>
              <a:r>
                <a:rPr lang="en-US" altLang="ko-KR" sz="1100" dirty="0" err="1">
                  <a:solidFill>
                    <a:schemeClr val="bg1"/>
                  </a:solidFill>
                  <a:cs typeface="Arial" pitchFamily="34" charset="0"/>
                </a:rPr>
                <a:t>percentuais</a:t>
              </a:r>
              <a:r>
                <a:rPr lang="en-US" altLang="ko-KR" sz="1100" dirty="0">
                  <a:solidFill>
                    <a:schemeClr val="bg1"/>
                  </a:solidFill>
                  <a:cs typeface="Arial" pitchFamily="34" charset="0"/>
                </a:rPr>
                <a:t>.</a:t>
              </a:r>
            </a:p>
          </p:txBody>
        </p:sp>
      </p:grpSp>
      <p:sp>
        <p:nvSpPr>
          <p:cNvPr id="4" name="Freeform 3"/>
          <p:cNvSpPr/>
          <p:nvPr/>
        </p:nvSpPr>
        <p:spPr>
          <a:xfrm>
            <a:off x="-29680" y="1563638"/>
            <a:ext cx="8545108" cy="2095162"/>
          </a:xfrm>
          <a:custGeom>
            <a:avLst/>
            <a:gdLst>
              <a:gd name="connsiteX0" fmla="*/ 6702732 w 8527613"/>
              <a:gd name="connsiteY0" fmla="*/ 0 h 1932318"/>
              <a:gd name="connsiteX1" fmla="*/ 7289327 w 8527613"/>
              <a:gd name="connsiteY1" fmla="*/ 1190446 h 1932318"/>
              <a:gd name="connsiteX2" fmla="*/ 8199872 w 8527613"/>
              <a:gd name="connsiteY2" fmla="*/ 354402 h 1932318"/>
              <a:gd name="connsiteX3" fmla="*/ 8063738 w 8527613"/>
              <a:gd name="connsiteY3" fmla="*/ 218268 h 1932318"/>
              <a:gd name="connsiteX4" fmla="*/ 8527613 w 8527613"/>
              <a:gd name="connsiteY4" fmla="*/ 35564 h 1932318"/>
              <a:gd name="connsiteX5" fmla="*/ 8438753 w 8527613"/>
              <a:gd name="connsiteY5" fmla="*/ 593283 h 1932318"/>
              <a:gd name="connsiteX6" fmla="*/ 8307071 w 8527613"/>
              <a:gd name="connsiteY6" fmla="*/ 461601 h 1932318"/>
              <a:gd name="connsiteX7" fmla="*/ 7375593 w 8527613"/>
              <a:gd name="connsiteY7" fmla="*/ 1544129 h 1932318"/>
              <a:gd name="connsiteX8" fmla="*/ 6737237 w 8527613"/>
              <a:gd name="connsiteY8" fmla="*/ 129398 h 1932318"/>
              <a:gd name="connsiteX9" fmla="*/ 767759 w 8527613"/>
              <a:gd name="connsiteY9" fmla="*/ 1932318 h 1932318"/>
              <a:gd name="connsiteX10" fmla="*/ 7 w 8527613"/>
              <a:gd name="connsiteY10" fmla="*/ 1104182 h 1932318"/>
              <a:gd name="connsiteX11" fmla="*/ 6702732 w 8527613"/>
              <a:gd name="connsiteY11" fmla="*/ 0 h 1932318"/>
              <a:gd name="connsiteX0" fmla="*/ 6703554 w 8528435"/>
              <a:gd name="connsiteY0" fmla="*/ 0 h 2303254"/>
              <a:gd name="connsiteX1" fmla="*/ 7290149 w 8528435"/>
              <a:gd name="connsiteY1" fmla="*/ 1190446 h 2303254"/>
              <a:gd name="connsiteX2" fmla="*/ 8200694 w 8528435"/>
              <a:gd name="connsiteY2" fmla="*/ 354402 h 2303254"/>
              <a:gd name="connsiteX3" fmla="*/ 8064560 w 8528435"/>
              <a:gd name="connsiteY3" fmla="*/ 218268 h 2303254"/>
              <a:gd name="connsiteX4" fmla="*/ 8528435 w 8528435"/>
              <a:gd name="connsiteY4" fmla="*/ 35564 h 2303254"/>
              <a:gd name="connsiteX5" fmla="*/ 8439575 w 8528435"/>
              <a:gd name="connsiteY5" fmla="*/ 593283 h 2303254"/>
              <a:gd name="connsiteX6" fmla="*/ 8307893 w 8528435"/>
              <a:gd name="connsiteY6" fmla="*/ 461601 h 2303254"/>
              <a:gd name="connsiteX7" fmla="*/ 7376415 w 8528435"/>
              <a:gd name="connsiteY7" fmla="*/ 1544129 h 2303254"/>
              <a:gd name="connsiteX8" fmla="*/ 6738059 w 8528435"/>
              <a:gd name="connsiteY8" fmla="*/ 129398 h 2303254"/>
              <a:gd name="connsiteX9" fmla="*/ 830 w 8528435"/>
              <a:gd name="connsiteY9" fmla="*/ 2303254 h 2303254"/>
              <a:gd name="connsiteX10" fmla="*/ 829 w 8528435"/>
              <a:gd name="connsiteY10" fmla="*/ 1104182 h 2303254"/>
              <a:gd name="connsiteX11" fmla="*/ 6703554 w 8528435"/>
              <a:gd name="connsiteY11" fmla="*/ 0 h 2303254"/>
              <a:gd name="connsiteX0" fmla="*/ 6720227 w 8545108"/>
              <a:gd name="connsiteY0" fmla="*/ 0 h 2303254"/>
              <a:gd name="connsiteX1" fmla="*/ 7306822 w 8545108"/>
              <a:gd name="connsiteY1" fmla="*/ 1190446 h 2303254"/>
              <a:gd name="connsiteX2" fmla="*/ 8217367 w 8545108"/>
              <a:gd name="connsiteY2" fmla="*/ 354402 h 2303254"/>
              <a:gd name="connsiteX3" fmla="*/ 8081233 w 8545108"/>
              <a:gd name="connsiteY3" fmla="*/ 218268 h 2303254"/>
              <a:gd name="connsiteX4" fmla="*/ 8545108 w 8545108"/>
              <a:gd name="connsiteY4" fmla="*/ 35564 h 2303254"/>
              <a:gd name="connsiteX5" fmla="*/ 8456248 w 8545108"/>
              <a:gd name="connsiteY5" fmla="*/ 593283 h 2303254"/>
              <a:gd name="connsiteX6" fmla="*/ 8324566 w 8545108"/>
              <a:gd name="connsiteY6" fmla="*/ 461601 h 2303254"/>
              <a:gd name="connsiteX7" fmla="*/ 7393088 w 8545108"/>
              <a:gd name="connsiteY7" fmla="*/ 1544129 h 2303254"/>
              <a:gd name="connsiteX8" fmla="*/ 6754732 w 8545108"/>
              <a:gd name="connsiteY8" fmla="*/ 129398 h 2303254"/>
              <a:gd name="connsiteX9" fmla="*/ 17503 w 8545108"/>
              <a:gd name="connsiteY9" fmla="*/ 2303254 h 2303254"/>
              <a:gd name="connsiteX10" fmla="*/ 249 w 8545108"/>
              <a:gd name="connsiteY10" fmla="*/ 897148 h 2303254"/>
              <a:gd name="connsiteX11" fmla="*/ 6720227 w 8545108"/>
              <a:gd name="connsiteY11" fmla="*/ 0 h 2303254"/>
              <a:gd name="connsiteX0" fmla="*/ 6720227 w 8545108"/>
              <a:gd name="connsiteY0" fmla="*/ 0 h 2303254"/>
              <a:gd name="connsiteX1" fmla="*/ 7306822 w 8545108"/>
              <a:gd name="connsiteY1" fmla="*/ 1190446 h 2303254"/>
              <a:gd name="connsiteX2" fmla="*/ 8217367 w 8545108"/>
              <a:gd name="connsiteY2" fmla="*/ 354402 h 2303254"/>
              <a:gd name="connsiteX3" fmla="*/ 8081233 w 8545108"/>
              <a:gd name="connsiteY3" fmla="*/ 218268 h 2303254"/>
              <a:gd name="connsiteX4" fmla="*/ 8545108 w 8545108"/>
              <a:gd name="connsiteY4" fmla="*/ 35564 h 2303254"/>
              <a:gd name="connsiteX5" fmla="*/ 8456248 w 8545108"/>
              <a:gd name="connsiteY5" fmla="*/ 593283 h 2303254"/>
              <a:gd name="connsiteX6" fmla="*/ 8324566 w 8545108"/>
              <a:gd name="connsiteY6" fmla="*/ 461601 h 2303254"/>
              <a:gd name="connsiteX7" fmla="*/ 7393088 w 8545108"/>
              <a:gd name="connsiteY7" fmla="*/ 1544129 h 2303254"/>
              <a:gd name="connsiteX8" fmla="*/ 6771985 w 8545108"/>
              <a:gd name="connsiteY8" fmla="*/ 345058 h 2303254"/>
              <a:gd name="connsiteX9" fmla="*/ 17503 w 8545108"/>
              <a:gd name="connsiteY9" fmla="*/ 2303254 h 2303254"/>
              <a:gd name="connsiteX10" fmla="*/ 249 w 8545108"/>
              <a:gd name="connsiteY10" fmla="*/ 897148 h 2303254"/>
              <a:gd name="connsiteX11" fmla="*/ 6720227 w 8545108"/>
              <a:gd name="connsiteY11" fmla="*/ 0 h 2303254"/>
              <a:gd name="connsiteX0" fmla="*/ 6780612 w 8545108"/>
              <a:gd name="connsiteY0" fmla="*/ 197350 h 2267690"/>
              <a:gd name="connsiteX1" fmla="*/ 7306822 w 8545108"/>
              <a:gd name="connsiteY1" fmla="*/ 1154882 h 2267690"/>
              <a:gd name="connsiteX2" fmla="*/ 8217367 w 8545108"/>
              <a:gd name="connsiteY2" fmla="*/ 318838 h 2267690"/>
              <a:gd name="connsiteX3" fmla="*/ 8081233 w 8545108"/>
              <a:gd name="connsiteY3" fmla="*/ 182704 h 2267690"/>
              <a:gd name="connsiteX4" fmla="*/ 8545108 w 8545108"/>
              <a:gd name="connsiteY4" fmla="*/ 0 h 2267690"/>
              <a:gd name="connsiteX5" fmla="*/ 8456248 w 8545108"/>
              <a:gd name="connsiteY5" fmla="*/ 557719 h 2267690"/>
              <a:gd name="connsiteX6" fmla="*/ 8324566 w 8545108"/>
              <a:gd name="connsiteY6" fmla="*/ 426037 h 2267690"/>
              <a:gd name="connsiteX7" fmla="*/ 7393088 w 8545108"/>
              <a:gd name="connsiteY7" fmla="*/ 1508565 h 2267690"/>
              <a:gd name="connsiteX8" fmla="*/ 6771985 w 8545108"/>
              <a:gd name="connsiteY8" fmla="*/ 309494 h 2267690"/>
              <a:gd name="connsiteX9" fmla="*/ 17503 w 8545108"/>
              <a:gd name="connsiteY9" fmla="*/ 2267690 h 2267690"/>
              <a:gd name="connsiteX10" fmla="*/ 249 w 8545108"/>
              <a:gd name="connsiteY10" fmla="*/ 861584 h 2267690"/>
              <a:gd name="connsiteX11" fmla="*/ 6780612 w 8545108"/>
              <a:gd name="connsiteY11" fmla="*/ 197350 h 2267690"/>
              <a:gd name="connsiteX0" fmla="*/ 6780612 w 8545108"/>
              <a:gd name="connsiteY0" fmla="*/ 197350 h 2095162"/>
              <a:gd name="connsiteX1" fmla="*/ 7306822 w 8545108"/>
              <a:gd name="connsiteY1" fmla="*/ 1154882 h 2095162"/>
              <a:gd name="connsiteX2" fmla="*/ 8217367 w 8545108"/>
              <a:gd name="connsiteY2" fmla="*/ 318838 h 2095162"/>
              <a:gd name="connsiteX3" fmla="*/ 8081233 w 8545108"/>
              <a:gd name="connsiteY3" fmla="*/ 182704 h 2095162"/>
              <a:gd name="connsiteX4" fmla="*/ 8545108 w 8545108"/>
              <a:gd name="connsiteY4" fmla="*/ 0 h 2095162"/>
              <a:gd name="connsiteX5" fmla="*/ 8456248 w 8545108"/>
              <a:gd name="connsiteY5" fmla="*/ 557719 h 2095162"/>
              <a:gd name="connsiteX6" fmla="*/ 8324566 w 8545108"/>
              <a:gd name="connsiteY6" fmla="*/ 426037 h 2095162"/>
              <a:gd name="connsiteX7" fmla="*/ 7393088 w 8545108"/>
              <a:gd name="connsiteY7" fmla="*/ 1508565 h 2095162"/>
              <a:gd name="connsiteX8" fmla="*/ 6771985 w 8545108"/>
              <a:gd name="connsiteY8" fmla="*/ 309494 h 2095162"/>
              <a:gd name="connsiteX9" fmla="*/ 17503 w 8545108"/>
              <a:gd name="connsiteY9" fmla="*/ 2095162 h 2095162"/>
              <a:gd name="connsiteX10" fmla="*/ 249 w 8545108"/>
              <a:gd name="connsiteY10" fmla="*/ 861584 h 2095162"/>
              <a:gd name="connsiteX11" fmla="*/ 6780612 w 8545108"/>
              <a:gd name="connsiteY11" fmla="*/ 197350 h 2095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45108" h="2095162">
                <a:moveTo>
                  <a:pt x="6780612" y="197350"/>
                </a:moveTo>
                <a:lnTo>
                  <a:pt x="7306822" y="1154882"/>
                </a:lnTo>
                <a:lnTo>
                  <a:pt x="8217367" y="318838"/>
                </a:lnTo>
                <a:lnTo>
                  <a:pt x="8081233" y="182704"/>
                </a:lnTo>
                <a:lnTo>
                  <a:pt x="8545108" y="0"/>
                </a:lnTo>
                <a:lnTo>
                  <a:pt x="8456248" y="557719"/>
                </a:lnTo>
                <a:lnTo>
                  <a:pt x="8324566" y="426037"/>
                </a:lnTo>
                <a:lnTo>
                  <a:pt x="7393088" y="1508565"/>
                </a:lnTo>
                <a:lnTo>
                  <a:pt x="6771985" y="309494"/>
                </a:lnTo>
                <a:lnTo>
                  <a:pt x="17503" y="2095162"/>
                </a:lnTo>
                <a:cubicBezTo>
                  <a:pt x="20378" y="1706973"/>
                  <a:pt x="-2626" y="1249773"/>
                  <a:pt x="249" y="861584"/>
                </a:cubicBezTo>
                <a:lnTo>
                  <a:pt x="6780612" y="197350"/>
                </a:ln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9" name="Oval 18"/>
          <p:cNvSpPr/>
          <p:nvPr/>
        </p:nvSpPr>
        <p:spPr>
          <a:xfrm>
            <a:off x="683568" y="1752561"/>
            <a:ext cx="1260000" cy="126000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Oval 19"/>
          <p:cNvSpPr/>
          <p:nvPr/>
        </p:nvSpPr>
        <p:spPr>
          <a:xfrm>
            <a:off x="2378709" y="1497960"/>
            <a:ext cx="1080000" cy="1080000"/>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Oval 20"/>
          <p:cNvSpPr/>
          <p:nvPr/>
        </p:nvSpPr>
        <p:spPr>
          <a:xfrm>
            <a:off x="3893850" y="1362978"/>
            <a:ext cx="900000" cy="90000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Oval 21"/>
          <p:cNvSpPr/>
          <p:nvPr/>
        </p:nvSpPr>
        <p:spPr>
          <a:xfrm>
            <a:off x="5228992" y="1347614"/>
            <a:ext cx="720000" cy="720000"/>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Smiley Face 14">
            <a:extLst>
              <a:ext uri="{FF2B5EF4-FFF2-40B4-BE49-F238E27FC236}">
                <a16:creationId xmlns:a16="http://schemas.microsoft.com/office/drawing/2014/main" id="{45CFBB56-4F29-413F-8DEB-B3D641D2094D}"/>
              </a:ext>
            </a:extLst>
          </p:cNvPr>
          <p:cNvSpPr/>
          <p:nvPr/>
        </p:nvSpPr>
        <p:spPr>
          <a:xfrm>
            <a:off x="1043608" y="2098603"/>
            <a:ext cx="582565" cy="582565"/>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937973" y="986566"/>
                </a:moveTo>
                <a:cubicBezTo>
                  <a:pt x="850807" y="983371"/>
                  <a:pt x="762813" y="1002775"/>
                  <a:pt x="683096" y="1045110"/>
                </a:cubicBezTo>
                <a:cubicBezTo>
                  <a:pt x="523662" y="1129780"/>
                  <a:pt x="421680" y="1293248"/>
                  <a:pt x="415731" y="1473672"/>
                </a:cubicBezTo>
                <a:lnTo>
                  <a:pt x="615852" y="1480270"/>
                </a:lnTo>
                <a:cubicBezTo>
                  <a:pt x="619438" y="1371518"/>
                  <a:pt x="680908" y="1272986"/>
                  <a:pt x="777009" y="1221950"/>
                </a:cubicBezTo>
                <a:cubicBezTo>
                  <a:pt x="873110" y="1170914"/>
                  <a:pt x="989166" y="1175167"/>
                  <a:pt x="1081273" y="1233100"/>
                </a:cubicBezTo>
                <a:cubicBezTo>
                  <a:pt x="1173381" y="1291033"/>
                  <a:pt x="1227475" y="1393800"/>
                  <a:pt x="1223091" y="1502523"/>
                </a:cubicBezTo>
                <a:lnTo>
                  <a:pt x="1423160" y="1510590"/>
                </a:lnTo>
                <a:cubicBezTo>
                  <a:pt x="1430433" y="1330214"/>
                  <a:pt x="1340689" y="1159721"/>
                  <a:pt x="1187880" y="1063608"/>
                </a:cubicBezTo>
                <a:cubicBezTo>
                  <a:pt x="1111476" y="1015552"/>
                  <a:pt x="1025138" y="989760"/>
                  <a:pt x="937973" y="986566"/>
                </a:cubicBezTo>
                <a:close/>
                <a:moveTo>
                  <a:pt x="2306124" y="986566"/>
                </a:moveTo>
                <a:cubicBezTo>
                  <a:pt x="2218958" y="983371"/>
                  <a:pt x="2130964" y="1002775"/>
                  <a:pt x="2051247" y="1045110"/>
                </a:cubicBezTo>
                <a:cubicBezTo>
                  <a:pt x="1891813" y="1129780"/>
                  <a:pt x="1789831" y="1293248"/>
                  <a:pt x="1783882" y="1473672"/>
                </a:cubicBezTo>
                <a:lnTo>
                  <a:pt x="1984003" y="1480270"/>
                </a:lnTo>
                <a:cubicBezTo>
                  <a:pt x="1987589" y="1371518"/>
                  <a:pt x="2049059" y="1272986"/>
                  <a:pt x="2145160" y="1221950"/>
                </a:cubicBezTo>
                <a:cubicBezTo>
                  <a:pt x="2241261" y="1170914"/>
                  <a:pt x="2357317" y="1175167"/>
                  <a:pt x="2449424" y="1233100"/>
                </a:cubicBezTo>
                <a:cubicBezTo>
                  <a:pt x="2541532" y="1291033"/>
                  <a:pt x="2595626" y="1393800"/>
                  <a:pt x="2591242" y="1502523"/>
                </a:cubicBezTo>
                <a:lnTo>
                  <a:pt x="2791311" y="1510590"/>
                </a:lnTo>
                <a:cubicBezTo>
                  <a:pt x="2798584" y="1330214"/>
                  <a:pt x="2708840" y="1159721"/>
                  <a:pt x="2556031" y="1063608"/>
                </a:cubicBezTo>
                <a:cubicBezTo>
                  <a:pt x="2479627" y="1015552"/>
                  <a:pt x="2393289" y="989760"/>
                  <a:pt x="2306124" y="98656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pic>
        <p:nvPicPr>
          <p:cNvPr id="33" name="Picture 32">
            <a:extLst>
              <a:ext uri="{FF2B5EF4-FFF2-40B4-BE49-F238E27FC236}">
                <a16:creationId xmlns:a16="http://schemas.microsoft.com/office/drawing/2014/main" id="{84821C64-411D-4A98-B808-6E8EAF4306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56816" y="1806835"/>
            <a:ext cx="521557" cy="521557"/>
          </a:xfrm>
          <a:prstGeom prst="rect">
            <a:avLst/>
          </a:prstGeom>
        </p:spPr>
      </p:pic>
      <p:sp>
        <p:nvSpPr>
          <p:cNvPr id="35" name="Rectangle 7">
            <a:extLst>
              <a:ext uri="{FF2B5EF4-FFF2-40B4-BE49-F238E27FC236}">
                <a16:creationId xmlns:a16="http://schemas.microsoft.com/office/drawing/2014/main" id="{CCDDD528-C5B8-4776-81B3-A987804AFAD5}"/>
              </a:ext>
            </a:extLst>
          </p:cNvPr>
          <p:cNvSpPr/>
          <p:nvPr/>
        </p:nvSpPr>
        <p:spPr>
          <a:xfrm>
            <a:off x="5440245" y="1575889"/>
            <a:ext cx="297494" cy="297494"/>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36" name="Block Arc 41">
            <a:extLst>
              <a:ext uri="{FF2B5EF4-FFF2-40B4-BE49-F238E27FC236}">
                <a16:creationId xmlns:a16="http://schemas.microsoft.com/office/drawing/2014/main" id="{9183AFAE-B059-4698-845E-508517FB9856}"/>
              </a:ext>
            </a:extLst>
          </p:cNvPr>
          <p:cNvSpPr/>
          <p:nvPr/>
        </p:nvSpPr>
        <p:spPr>
          <a:xfrm>
            <a:off x="4190345" y="1619237"/>
            <a:ext cx="323224" cy="450993"/>
          </a:xfrm>
          <a:custGeom>
            <a:avLst/>
            <a:gdLst/>
            <a:ahLst/>
            <a:cxnLst/>
            <a:rect l="l" t="t" r="r" b="b"/>
            <a:pathLst>
              <a:path w="2512265" h="3505352">
                <a:moveTo>
                  <a:pt x="1276582" y="2106401"/>
                </a:moveTo>
                <a:cubicBezTo>
                  <a:pt x="1154832" y="2195007"/>
                  <a:pt x="1018024" y="2262207"/>
                  <a:pt x="871321" y="2302645"/>
                </a:cubicBezTo>
                <a:cubicBezTo>
                  <a:pt x="1041049" y="2346709"/>
                  <a:pt x="1216984" y="2342691"/>
                  <a:pt x="1380867" y="2295542"/>
                </a:cubicBezTo>
                <a:cubicBezTo>
                  <a:pt x="1352791" y="2227964"/>
                  <a:pt x="1317377" y="2164934"/>
                  <a:pt x="1276582" y="2106401"/>
                </a:cubicBezTo>
                <a:close/>
                <a:moveTo>
                  <a:pt x="931061" y="1768598"/>
                </a:moveTo>
                <a:lnTo>
                  <a:pt x="785084" y="2021438"/>
                </a:lnTo>
                <a:lnTo>
                  <a:pt x="684448" y="2196711"/>
                </a:lnTo>
                <a:cubicBezTo>
                  <a:pt x="868931" y="2169533"/>
                  <a:pt x="1041385" y="2098006"/>
                  <a:pt x="1189228" y="1991290"/>
                </a:cubicBezTo>
                <a:cubicBezTo>
                  <a:pt x="1113839" y="1904543"/>
                  <a:pt x="1026949" y="1829435"/>
                  <a:pt x="931061" y="1768598"/>
                </a:cubicBezTo>
                <a:close/>
                <a:moveTo>
                  <a:pt x="1626242" y="1739577"/>
                </a:moveTo>
                <a:cubicBezTo>
                  <a:pt x="1556851" y="1850020"/>
                  <a:pt x="1471526" y="1947792"/>
                  <a:pt x="1374302" y="2030973"/>
                </a:cubicBezTo>
                <a:cubicBezTo>
                  <a:pt x="1422822" y="2099916"/>
                  <a:pt x="1464618" y="2174537"/>
                  <a:pt x="1497466" y="2254701"/>
                </a:cubicBezTo>
                <a:cubicBezTo>
                  <a:pt x="1664534" y="2184833"/>
                  <a:pt x="1813198" y="2068027"/>
                  <a:pt x="1922549" y="1910651"/>
                </a:cubicBezTo>
                <a:close/>
                <a:moveTo>
                  <a:pt x="531158" y="1601275"/>
                </a:moveTo>
                <a:cubicBezTo>
                  <a:pt x="514831" y="1769123"/>
                  <a:pt x="535254" y="1939877"/>
                  <a:pt x="594029" y="2101141"/>
                </a:cubicBezTo>
                <a:lnTo>
                  <a:pt x="822377" y="1705631"/>
                </a:lnTo>
                <a:cubicBezTo>
                  <a:pt x="730789" y="1658398"/>
                  <a:pt x="632873" y="1623335"/>
                  <a:pt x="531158" y="1601275"/>
                </a:cubicBezTo>
                <a:close/>
                <a:moveTo>
                  <a:pt x="270885" y="1572115"/>
                </a:moveTo>
                <a:cubicBezTo>
                  <a:pt x="231457" y="1572339"/>
                  <a:pt x="191799" y="1574812"/>
                  <a:pt x="152057" y="1579894"/>
                </a:cubicBezTo>
                <a:cubicBezTo>
                  <a:pt x="195418" y="1760005"/>
                  <a:pt x="289893" y="1927350"/>
                  <a:pt x="428945" y="2058945"/>
                </a:cubicBezTo>
                <a:cubicBezTo>
                  <a:pt x="384418" y="1901749"/>
                  <a:pt x="371313" y="1738504"/>
                  <a:pt x="388331" y="1577832"/>
                </a:cubicBezTo>
                <a:cubicBezTo>
                  <a:pt x="349511" y="1573916"/>
                  <a:pt x="310313" y="1571891"/>
                  <a:pt x="270885" y="1572115"/>
                </a:cubicBezTo>
                <a:close/>
                <a:moveTo>
                  <a:pt x="1117422" y="1445810"/>
                </a:moveTo>
                <a:lnTo>
                  <a:pt x="992684" y="1661863"/>
                </a:lnTo>
                <a:cubicBezTo>
                  <a:pt x="1102065" y="1730612"/>
                  <a:pt x="1200940" y="1816138"/>
                  <a:pt x="1286200" y="1915345"/>
                </a:cubicBezTo>
                <a:cubicBezTo>
                  <a:pt x="1368713" y="1844119"/>
                  <a:pt x="1441290" y="1760865"/>
                  <a:pt x="1500981" y="1667258"/>
                </a:cubicBezTo>
                <a:close/>
                <a:moveTo>
                  <a:pt x="2092402" y="1221082"/>
                </a:moveTo>
                <a:cubicBezTo>
                  <a:pt x="2001593" y="1234047"/>
                  <a:pt x="1911092" y="1235450"/>
                  <a:pt x="1822337" y="1227227"/>
                </a:cubicBezTo>
                <a:cubicBezTo>
                  <a:pt x="1800443" y="1366691"/>
                  <a:pt x="1756170" y="1503162"/>
                  <a:pt x="1688847" y="1630684"/>
                </a:cubicBezTo>
                <a:lnTo>
                  <a:pt x="1987299" y="1802996"/>
                </a:lnTo>
                <a:cubicBezTo>
                  <a:pt x="2084887" y="1618081"/>
                  <a:pt x="2117858" y="1415133"/>
                  <a:pt x="2092402" y="1221082"/>
                </a:cubicBezTo>
                <a:close/>
                <a:moveTo>
                  <a:pt x="649579" y="1175701"/>
                </a:moveTo>
                <a:cubicBezTo>
                  <a:pt x="600911" y="1272240"/>
                  <a:pt x="566994" y="1374279"/>
                  <a:pt x="548013" y="1478728"/>
                </a:cubicBezTo>
                <a:cubicBezTo>
                  <a:pt x="665588" y="1503392"/>
                  <a:pt x="778659" y="1543786"/>
                  <a:pt x="883938" y="1599004"/>
                </a:cubicBezTo>
                <a:lnTo>
                  <a:pt x="1008644" y="1383007"/>
                </a:lnTo>
                <a:close/>
                <a:moveTo>
                  <a:pt x="1325201" y="1085928"/>
                </a:moveTo>
                <a:lnTo>
                  <a:pt x="1180226" y="1337032"/>
                </a:lnTo>
                <a:lnTo>
                  <a:pt x="1563461" y="1558293"/>
                </a:lnTo>
                <a:cubicBezTo>
                  <a:pt x="1621429" y="1447029"/>
                  <a:pt x="1659763" y="1328223"/>
                  <a:pt x="1679185" y="1206861"/>
                </a:cubicBezTo>
                <a:cubicBezTo>
                  <a:pt x="1555153" y="1183834"/>
                  <a:pt x="1435895" y="1143161"/>
                  <a:pt x="1325201" y="1085928"/>
                </a:cubicBezTo>
                <a:close/>
                <a:moveTo>
                  <a:pt x="216369" y="925587"/>
                </a:moveTo>
                <a:cubicBezTo>
                  <a:pt x="135862" y="1096620"/>
                  <a:pt x="108667" y="1281041"/>
                  <a:pt x="130011" y="1458436"/>
                </a:cubicBezTo>
                <a:cubicBezTo>
                  <a:pt x="222591" y="1446071"/>
                  <a:pt x="314795" y="1446181"/>
                  <a:pt x="405131" y="1455463"/>
                </a:cubicBezTo>
                <a:cubicBezTo>
                  <a:pt x="426945" y="1333935"/>
                  <a:pt x="466667" y="1215249"/>
                  <a:pt x="524206" y="1103317"/>
                </a:cubicBezTo>
                <a:close/>
                <a:moveTo>
                  <a:pt x="943246" y="797103"/>
                </a:moveTo>
                <a:cubicBezTo>
                  <a:pt x="853400" y="873630"/>
                  <a:pt x="774733" y="963960"/>
                  <a:pt x="711316" y="1066306"/>
                </a:cubicBezTo>
                <a:lnTo>
                  <a:pt x="1071447" y="1274228"/>
                </a:lnTo>
                <a:lnTo>
                  <a:pt x="1215869" y="1024081"/>
                </a:lnTo>
                <a:cubicBezTo>
                  <a:pt x="1115458" y="961776"/>
                  <a:pt x="1023809" y="885272"/>
                  <a:pt x="943246" y="797103"/>
                </a:cubicBezTo>
                <a:close/>
                <a:moveTo>
                  <a:pt x="1777831" y="614825"/>
                </a:moveTo>
                <a:cubicBezTo>
                  <a:pt x="1828108" y="774217"/>
                  <a:pt x="1847177" y="940426"/>
                  <a:pt x="1835302" y="1104709"/>
                </a:cubicBezTo>
                <a:cubicBezTo>
                  <a:pt x="1912529" y="1111680"/>
                  <a:pt x="1991200" y="1110618"/>
                  <a:pt x="2070135" y="1099634"/>
                </a:cubicBezTo>
                <a:cubicBezTo>
                  <a:pt x="2023430" y="916066"/>
                  <a:pt x="1923963" y="746103"/>
                  <a:pt x="1777831" y="614825"/>
                </a:cubicBezTo>
                <a:close/>
                <a:moveTo>
                  <a:pt x="1613169" y="587153"/>
                </a:moveTo>
                <a:lnTo>
                  <a:pt x="1386789" y="979253"/>
                </a:lnTo>
                <a:cubicBezTo>
                  <a:pt x="1482593" y="1028182"/>
                  <a:pt x="1585369" y="1063521"/>
                  <a:pt x="1692132" y="1084514"/>
                </a:cubicBezTo>
                <a:cubicBezTo>
                  <a:pt x="1702376" y="916614"/>
                  <a:pt x="1676765" y="746730"/>
                  <a:pt x="1613169" y="587153"/>
                </a:cubicBezTo>
                <a:close/>
                <a:moveTo>
                  <a:pt x="1500307" y="531421"/>
                </a:moveTo>
                <a:cubicBezTo>
                  <a:pt x="1333628" y="560682"/>
                  <a:pt x="1177718" y="626786"/>
                  <a:pt x="1041762" y="721997"/>
                </a:cubicBezTo>
                <a:cubicBezTo>
                  <a:pt x="1111912" y="797410"/>
                  <a:pt x="1191076" y="863204"/>
                  <a:pt x="1277416" y="917480"/>
                </a:cubicBezTo>
                <a:close/>
                <a:moveTo>
                  <a:pt x="708730" y="442269"/>
                </a:moveTo>
                <a:cubicBezTo>
                  <a:pt x="536145" y="518354"/>
                  <a:pt x="384460" y="645249"/>
                  <a:pt x="277225" y="815684"/>
                </a:cubicBezTo>
                <a:lnTo>
                  <a:pt x="586010" y="993961"/>
                </a:lnTo>
                <a:cubicBezTo>
                  <a:pt x="658009" y="876621"/>
                  <a:pt x="747803" y="773217"/>
                  <a:pt x="850548" y="685844"/>
                </a:cubicBezTo>
                <a:cubicBezTo>
                  <a:pt x="795399" y="611028"/>
                  <a:pt x="747545" y="529652"/>
                  <a:pt x="708730" y="442269"/>
                </a:cubicBezTo>
                <a:close/>
                <a:moveTo>
                  <a:pt x="1114411" y="355452"/>
                </a:moveTo>
                <a:cubicBezTo>
                  <a:pt x="1016499" y="355167"/>
                  <a:pt x="919324" y="369705"/>
                  <a:pt x="826255" y="398131"/>
                </a:cubicBezTo>
                <a:cubicBezTo>
                  <a:pt x="858722" y="474940"/>
                  <a:pt x="900618" y="545829"/>
                  <a:pt x="948599" y="611249"/>
                </a:cubicBezTo>
                <a:cubicBezTo>
                  <a:pt x="1085375" y="512974"/>
                  <a:pt x="1240825" y="441488"/>
                  <a:pt x="1406980" y="401715"/>
                </a:cubicBezTo>
                <a:cubicBezTo>
                  <a:pt x="1310969" y="370847"/>
                  <a:pt x="1212322" y="355738"/>
                  <a:pt x="1114411" y="355452"/>
                </a:cubicBezTo>
                <a:close/>
                <a:moveTo>
                  <a:pt x="1776283" y="295101"/>
                </a:moveTo>
                <a:lnTo>
                  <a:pt x="1710896" y="408983"/>
                </a:lnTo>
                <a:cubicBezTo>
                  <a:pt x="2209777" y="726145"/>
                  <a:pt x="2373723" y="1383396"/>
                  <a:pt x="2075153" y="1900534"/>
                </a:cubicBezTo>
                <a:cubicBezTo>
                  <a:pt x="1777480" y="2416119"/>
                  <a:pt x="1129323" y="2603192"/>
                  <a:pt x="606057" y="2333243"/>
                </a:cubicBezTo>
                <a:lnTo>
                  <a:pt x="534769" y="2457402"/>
                </a:lnTo>
                <a:cubicBezTo>
                  <a:pt x="1115347" y="2755664"/>
                  <a:pt x="1834151" y="2554240"/>
                  <a:pt x="2173557" y="1987198"/>
                </a:cubicBezTo>
                <a:cubicBezTo>
                  <a:pt x="2520801" y="1407062"/>
                  <a:pt x="2343129" y="657734"/>
                  <a:pt x="1776283" y="295101"/>
                </a:cubicBezTo>
                <a:close/>
                <a:moveTo>
                  <a:pt x="1831804" y="0"/>
                </a:moveTo>
                <a:cubicBezTo>
                  <a:pt x="1881515" y="0"/>
                  <a:pt x="1921814" y="40299"/>
                  <a:pt x="1921814" y="90010"/>
                </a:cubicBezTo>
                <a:cubicBezTo>
                  <a:pt x="1921814" y="123853"/>
                  <a:pt x="1903137" y="153333"/>
                  <a:pt x="1874873" y="167531"/>
                </a:cubicBezTo>
                <a:cubicBezTo>
                  <a:pt x="2505724" y="579432"/>
                  <a:pt x="2701456" y="1419035"/>
                  <a:pt x="2311836" y="2069966"/>
                </a:cubicBezTo>
                <a:cubicBezTo>
                  <a:pt x="2067801" y="2477672"/>
                  <a:pt x="1650037" y="2717958"/>
                  <a:pt x="1209422" y="2750781"/>
                </a:cubicBezTo>
                <a:lnTo>
                  <a:pt x="1209422" y="3191198"/>
                </a:lnTo>
                <a:cubicBezTo>
                  <a:pt x="1228953" y="3190691"/>
                  <a:pt x="1248332" y="3191937"/>
                  <a:pt x="1267595" y="3193449"/>
                </a:cubicBezTo>
                <a:cubicBezTo>
                  <a:pt x="1660899" y="3224325"/>
                  <a:pt x="1926978" y="3358049"/>
                  <a:pt x="1884661" y="3503570"/>
                </a:cubicBezTo>
                <a:lnTo>
                  <a:pt x="318693" y="3505352"/>
                </a:lnTo>
                <a:cubicBezTo>
                  <a:pt x="273700" y="3359367"/>
                  <a:pt x="539657" y="3224666"/>
                  <a:pt x="934393" y="3193515"/>
                </a:cubicBezTo>
                <a:lnTo>
                  <a:pt x="993398" y="3191208"/>
                </a:lnTo>
                <a:lnTo>
                  <a:pt x="993398" y="2750894"/>
                </a:lnTo>
                <a:cubicBezTo>
                  <a:pt x="812915" y="2737642"/>
                  <a:pt x="632784" y="2688481"/>
                  <a:pt x="463078" y="2601537"/>
                </a:cubicBezTo>
                <a:cubicBezTo>
                  <a:pt x="463677" y="2602537"/>
                  <a:pt x="463694" y="2603560"/>
                  <a:pt x="463694" y="2604587"/>
                </a:cubicBezTo>
                <a:cubicBezTo>
                  <a:pt x="463694" y="2654298"/>
                  <a:pt x="423395" y="2694597"/>
                  <a:pt x="373684" y="2694597"/>
                </a:cubicBezTo>
                <a:cubicBezTo>
                  <a:pt x="323973" y="2694597"/>
                  <a:pt x="283674" y="2654298"/>
                  <a:pt x="283674" y="2604587"/>
                </a:cubicBezTo>
                <a:cubicBezTo>
                  <a:pt x="283674" y="2554876"/>
                  <a:pt x="323973" y="2514577"/>
                  <a:pt x="373684" y="2514577"/>
                </a:cubicBezTo>
                <a:lnTo>
                  <a:pt x="377019" y="2515250"/>
                </a:lnTo>
                <a:lnTo>
                  <a:pt x="511820" y="2280472"/>
                </a:lnTo>
                <a:lnTo>
                  <a:pt x="495824" y="2271237"/>
                </a:lnTo>
                <a:lnTo>
                  <a:pt x="496783" y="2269575"/>
                </a:lnTo>
                <a:cubicBezTo>
                  <a:pt x="34226" y="1964050"/>
                  <a:pt x="-130424" y="1362029"/>
                  <a:pt x="110016" y="864184"/>
                </a:cubicBezTo>
                <a:lnTo>
                  <a:pt x="106296" y="862036"/>
                </a:lnTo>
                <a:lnTo>
                  <a:pt x="148828" y="788370"/>
                </a:lnTo>
                <a:lnTo>
                  <a:pt x="169099" y="753258"/>
                </a:lnTo>
                <a:lnTo>
                  <a:pt x="170873" y="754281"/>
                </a:lnTo>
                <a:cubicBezTo>
                  <a:pt x="475914" y="264737"/>
                  <a:pt x="1106018" y="92008"/>
                  <a:pt x="1617242" y="355196"/>
                </a:cubicBezTo>
                <a:lnTo>
                  <a:pt x="1748044" y="127384"/>
                </a:lnTo>
                <a:lnTo>
                  <a:pt x="1751959" y="129632"/>
                </a:lnTo>
                <a:cubicBezTo>
                  <a:pt x="1745165" y="117975"/>
                  <a:pt x="1741794" y="104386"/>
                  <a:pt x="1741794" y="90010"/>
                </a:cubicBezTo>
                <a:cubicBezTo>
                  <a:pt x="1741794" y="40299"/>
                  <a:pt x="1782093" y="0"/>
                  <a:pt x="183180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Tree>
    <p:extLst>
      <p:ext uri="{BB962C8B-B14F-4D97-AF65-F5344CB8AC3E}">
        <p14:creationId xmlns:p14="http://schemas.microsoft.com/office/powerpoint/2010/main" val="2954645631"/>
      </p:ext>
    </p:extLst>
  </p:cSld>
  <p:clrMapOvr>
    <a:masterClrMapping/>
  </p:clrMapOvr>
</p:sld>
</file>

<file path=ppt/theme/theme1.xml><?xml version="1.0" encoding="utf-8"?>
<a:theme xmlns:a="http://schemas.openxmlformats.org/drawingml/2006/main" name="Cover and End Slide Master">
  <a:themeElements>
    <a:clrScheme name="ALLPPT-COLOR-A24">
      <a:dk1>
        <a:sysClr val="windowText" lastClr="000000"/>
      </a:dk1>
      <a:lt1>
        <a:sysClr val="window" lastClr="FFFFFF"/>
      </a:lt1>
      <a:dk2>
        <a:srgbClr val="1F497D"/>
      </a:dk2>
      <a:lt2>
        <a:srgbClr val="EEECE1"/>
      </a:lt2>
      <a:accent1>
        <a:srgbClr val="57A7BD"/>
      </a:accent1>
      <a:accent2>
        <a:srgbClr val="69B6CC"/>
      </a:accent2>
      <a:accent3>
        <a:srgbClr val="57A7BD"/>
      </a:accent3>
      <a:accent4>
        <a:srgbClr val="69B6CC"/>
      </a:accent4>
      <a:accent5>
        <a:srgbClr val="57A7BD"/>
      </a:accent5>
      <a:accent6>
        <a:srgbClr val="69B6CC"/>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24">
      <a:dk1>
        <a:sysClr val="windowText" lastClr="000000"/>
      </a:dk1>
      <a:lt1>
        <a:sysClr val="window" lastClr="FFFFFF"/>
      </a:lt1>
      <a:dk2>
        <a:srgbClr val="1F497D"/>
      </a:dk2>
      <a:lt2>
        <a:srgbClr val="EEECE1"/>
      </a:lt2>
      <a:accent1>
        <a:srgbClr val="57A7BD"/>
      </a:accent1>
      <a:accent2>
        <a:srgbClr val="69B6CC"/>
      </a:accent2>
      <a:accent3>
        <a:srgbClr val="57A7BD"/>
      </a:accent3>
      <a:accent4>
        <a:srgbClr val="69B6CC"/>
      </a:accent4>
      <a:accent5>
        <a:srgbClr val="57A7BD"/>
      </a:accent5>
      <a:accent6>
        <a:srgbClr val="69B6CC"/>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24">
      <a:dk1>
        <a:sysClr val="windowText" lastClr="000000"/>
      </a:dk1>
      <a:lt1>
        <a:sysClr val="window" lastClr="FFFFFF"/>
      </a:lt1>
      <a:dk2>
        <a:srgbClr val="1F497D"/>
      </a:dk2>
      <a:lt2>
        <a:srgbClr val="EEECE1"/>
      </a:lt2>
      <a:accent1>
        <a:srgbClr val="57A7BD"/>
      </a:accent1>
      <a:accent2>
        <a:srgbClr val="69B6CC"/>
      </a:accent2>
      <a:accent3>
        <a:srgbClr val="57A7BD"/>
      </a:accent3>
      <a:accent4>
        <a:srgbClr val="69B6CC"/>
      </a:accent4>
      <a:accent5>
        <a:srgbClr val="57A7BD"/>
      </a:accent5>
      <a:accent6>
        <a:srgbClr val="69B6CC"/>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3926</TotalTime>
  <Words>1144</Words>
  <Application>Microsoft Office PowerPoint</Application>
  <PresentationFormat>On-screen Show (16:9)</PresentationFormat>
  <Paragraphs>94</Paragraphs>
  <Slides>10</Slides>
  <Notes>4</Notes>
  <HiddenSlides>0</HiddenSlides>
  <MMClips>1</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10</vt:i4>
      </vt:variant>
    </vt:vector>
  </HeadingPairs>
  <TitlesOfParts>
    <vt:vector size="17" baseType="lpstr">
      <vt:lpstr>맑은 고딕</vt:lpstr>
      <vt:lpstr>Arial</vt:lpstr>
      <vt:lpstr>Arial Unicode MS</vt:lpstr>
      <vt:lpstr>Consolas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Munchen, Talita</cp:lastModifiedBy>
  <cp:revision>151</cp:revision>
  <dcterms:created xsi:type="dcterms:W3CDTF">2016-12-05T23:26:54Z</dcterms:created>
  <dcterms:modified xsi:type="dcterms:W3CDTF">2018-12-02T04:28:28Z</dcterms:modified>
</cp:coreProperties>
</file>